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8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B6982C8-CF7F-410B-A4A1-3E5632B1FF81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E861821-93CF-4C2A-A0EA-B7A7798778A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Explain that Modules 2–7 all assume the learner can already show up prepared and manage their reactions. Ask learners to silently rate their own reliability from 1–10 before moving 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0CBE1A-FDC5-4075-92CF-0B712F443E0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name a value they hold, then challenge them: how would a stranger know they hold it after one day? Explain this lesson closes the gap between belief and observable action.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D4A1ACA-6AF3-41B4-8BF9-B25F3D713C4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one full example live — pick punctuality, define it, then describe the observable action. Vague answers like “I try my best” don't pass the “someone could see this” test.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C959399-42A4-44A2-8BCD-F48A8E68A7E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Have learners work in pairs for 5 minutes to complete one full value-to-behavior translation, then share one aloud. Push for specificity.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0DF0B0B-9454-4300-9FAF-3AD71FCBF03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2–3 volunteers to share their hardest-to-demonstrate value and why. Bridge to Lesson 2 by noting it will measure exactly how consistent they already are.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4FA3411-A327-4F13-B836-3B3AE5EC444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guess how an employer would rate their reliability versus how they'd rate themselves. Frame this as a private, judgment-free baseline.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EACC20-82BC-4364-8824-EDE5EBEC710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Give a one-sentence example of each behavior so learners understand what 'consistent' looks like. “Needs Work” answers are the most valuable data point here.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85C8F16-81FD-4FAD-A8B8-C5058EC3C05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the sample, then have learners identify their own single lowest-rated behavior and write one specific fix next to it.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6E9ABF-4809-4391-9599-03ECCE5BD97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Have learners commit out loud or in chat to their one target habit. Transition by noting Lesson 3 builds the daily routine that supports these habits.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F895C9-E8A3-4AD3-A22A-0E3309C7C2A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what's caused them to be late or unprepared in the past — most trace back to a missing routine step, not laziness.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C76C9F-9915-4DF4-8771-DFF9E3D614B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Go through each element and ask learners to mentally flag their weakest link. The backup plan matters more than the routine itself.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C37390-4F1E-4224-A3B0-B647A7114DA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Give learners 3–4 minutes to fill in their own most-likely disruption and backup plan. Ask one or two to share ideas.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DA97FED-9AAF-47BF-9975-9D9FD8FEE1F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for a show of hands on the weakest link. Note that even a perfect routine won't prevent every stressful moment — Lesson 4 covers how to respond.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0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F514B37-37FB-4850-904E-A5E8215B05A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recall a moment they reacted badly to stress and wish they'd handled differently. Reassure them everyone has these moments.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7912376-01DB-4E24-AE5A-157FE548BCC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Give a one-line example for each letter. PAUSE takes seconds, not minutes — it's a mental checklist, not a delay tactic.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0CA0A01-B963-4511-B0B0-51F9E378DBB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Narrate the scenario, pausing at the impulse to ask what learners would have wanted to say. Have them complete their own Work Response Log entry.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42B1EC-C802-44B1-BB68-9724581BBEB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name their physical or emotional early-warning sign. Note that even a great PAUSE response sometimes still ends in feedback — Lesson 5.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A672C9-54C1-40B9-B7D7-569BB14AB91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how it feels in the body when corrected — most describe a defensive reflex. Today's goal: pause on the feeling, extract the usable fact.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5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D0F8F1-2F5C-458C-974A-64B2698479D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Show how a vague, sometimes harsh piece of feedback gets refined down to one specific, controllable action. A clarifying question is a legitimate part of this.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8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E752951-13EE-44FA-A845-BEE5A41EAA8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the fact (2 of 5) is much less overwhelming than the feedback as delivered. Have learners fill in a real piece of feedback they've received.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1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B3B3422-0C34-4C79-8152-1AE54D3ED8A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Cold-call a learner to distinguish fact from assumption. Transition into the capstone by noting Lesson 6 proves all five prior lessons in real conditions.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4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70E56AE-0415-42F9-83A7-18985C85ABC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Remind learners this capstone pulls together everything from the module — it's the 'demonstrate' step. A real (not simulated) situation is strongly preferred.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7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94BE741-4FB8-4A50-B22F-EB288A64F25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Clarify evidence can be a text timestamp, a supervisor's comment, or a witness. Encourage tying the action to their weak habit from Lesson 2.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0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D1F3001-4016-4D62-AE19-88930AC9DEC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why this example is strong — specific, timestamped, tied to a real behavior change from earlier in the module.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3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DA52EA-EE70-4393-8263-9018158D4AF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say their committed action out loud for accountability. Note this same structure repeats in every module going forward.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7C254A-DEBD-44C0-98B8-231C40FFF3D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Recap each lesson in one sentence, tying it back to the module's core promise — being someone the crew can count 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9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AE31E83-77FC-48FF-BE9E-18408A98A77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Frame communication as the natural next step — being reliable means nothing if you can't communicate clearly with people depending on you.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A28D8E0-CCAB-4BB0-B410-AD956B0BDD4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MODULE 1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Personal Effectiveness, Reliability &amp; Resilience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“Being Someone the Crew Can Count On”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Adapted from the “Journey Up: Workforce Foundations” Learner Workbook (WF-1.0-RC1) — Journey Forward Life Skills Curriculum.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01/28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The Foundation for Everything Else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Employers rank reliability above raw technical skill.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Later modules assume you show up, ready.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Weak habits here undermine every future lesson.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By the end: you'll demonstrate, not just describe, reliability.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 Values &amp; Behaviors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Values Only Count If Someone Can See Them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value is a belief; a behavior is proof.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“Integrity” means nothing without an observable action.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Supervisors judge behavior, not intentions.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turn 5 personal values into visible actions.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03/28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Work Values &amp; Behaviors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The Three-Part Translation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Name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Name the value (e.g., dependability).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Define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Define what it means at work.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Show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Describe what a coworker would see.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Work Values &amp; Behaviors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Worked Example: Turning “Integrity” Into Action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Value: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Integrity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At work, this means: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Reporting hours accurately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Someone could see this when: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 log breaks honestly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Your turn: complete this for all 5 of your chosen values.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05/28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 Values &amp; Behaviors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value only matters if it's observable.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Specific behaviors build trust faster than promises.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value is hardest for you to show consistently?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Write one behavior a stranger could witness today that proves one of your five values.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Reliability Self-Check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How Reliable Are You, Honestly?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Reliability isn't one trait — it's ten habits.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Employers track attendance, follow-through, and honesty.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Self-awareness is step one toward improvement.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your honest reliability baseline.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07/28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Reliability Self-Check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Rate Yourself Honestly: Ten Behaviors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Show Up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Attendance, punctuality, preparation.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Follow Through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Instructions, assignments, delays.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Own It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Accepting correction, asking for help, owning mistakes.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08/28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Reliability Self-Check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Example: One Weak Habit, Ripple Effects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Weakest habit: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Communicating delays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Missed calls when running late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Fix: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Text supervisor the moment a delay starts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rate your own weakest behavior the same way.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09/28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Reliability Self-Check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Reliability breaks into ten trackable habits.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Fixing one weak habit often improves several others.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behavior most affects the others?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your #1 target habit to improve this month.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10/28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Workday Readiness Planner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Stop Leaving Your Morning to Chance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Late mornings usually trace to missing routines.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repeatable pre-shift routine prevents most disruptions.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Real jobs punish unpredictability, not just lateness.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design your personal workday-readiness routine.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11/28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Workday Readiness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Map Your Pre-Shift Routine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Prepare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Sleep, transportation, tools/PPE, meals, schedule check.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Identify Risk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Name one likely disruption in your routine.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Backup It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Build a specific backup plan for that disruption.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Workday Readiness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Case Study: Car Won't Start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Disruption: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Primary vehicle fails to start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Backup: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Rideshare app + coworker's number saved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Still arrives on time, no drama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write your own likely disruption and backup plan.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13/28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Workday Readiness Planner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routine removes decisions from stressful mornings.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Every routine needs one backup plan, minimum.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your single weakest routine link?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Write the backup plan for your weakest link right now.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 Response Log &amp; the PAUSE Method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Happens When Things Go Wrong Anyway?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Preparation reduces problems — it doesn't eliminate them.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Your first reaction under stress isn't always your best.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6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Employers remember how you handled friction, not just outcomes.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8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learn the PAUSE method for stressful moments.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15/28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Work Response Log &amp; the PAUSE Method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P-A-U-S-E: Five Steps Under Pressure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3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Pause / Assess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Avoid reacting immediately; assess what actually happened.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9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0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Understand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can you control in this situation?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4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6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Select &amp; Execute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Choose the next best action, then evaluate the result.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Work Response Log &amp; the PAUSE Method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Scenario: Harsh Correction From a Supervisor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1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2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Impulse: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Snap back defensively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PAUSE applied: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Breathe, assess facts, ask a question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Professional response: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“Got it — I'll fix it now.”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log your own real or simulated situation using PAUSE.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17/28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7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 Response Log &amp; the PAUSE Method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PAUSE turns a reaction into a decision.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5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6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You control your response, not others' behavior.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8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9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0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your personal early-warning sign of rising stress?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3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Practice one PAUSE step before your next shift.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18/28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2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3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4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5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Feedback-to-Action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Feedback Isn't an Attack — It's Data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8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Most people react emotionally to feedback first.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Facts and feelings are two separate things.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Reliable workers extract the fact, skip the sting.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4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convert feedback into one concrete action.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19/28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Feedback-to-Action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Four Steps From Feedback to Fix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7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8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Record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Write the feedback exactly as it was said.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3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4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5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Separate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Facts vs. your emotional reaction.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1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2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Act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What's in your control? Define one action + success signal.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20/28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Feedback-to-Action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Worked Example: From Feedback to Action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7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Feedback received: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“Your reports are always late.”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Fact: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 of last 5 reports were late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My next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Set a reminder 1 hour early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Write your own real feedback example using all four fields.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21/28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Feedback-to-Action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7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8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9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Separate the fact from the feeling first.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1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One specific action beats a vague promise to improve.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4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5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a “fact” versus an “assumption” in your example?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Write your next action and how you'll know it's fixed.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3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1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6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Reliability in Action (Capstone)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Time to Prove It, Not Just Describe It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You've learned values, habits, routines, PAUSE, and feedback.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Now: demonstrate one behavior in the real world.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Employers believe evidence, not self-description.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commit to one observable action within 48 hours.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23/28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Reliability in Action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Four Fields to Complete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Choose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One observable reliability action.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Explain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Why it matters to a supervisor.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Gather evidence, record the result.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Reliability in Action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Punctuality Demonstration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Arrive 15 minutes early, three days straight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Supervisor's sign-in log, three dates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Praised in team huddle; will keep habit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draft your own commitment for the next 48 hours.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25/28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8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Reliability in Action (Capstone)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 proves reliability better than words do.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Small, consistent actions build long-term trust.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evidence would convince a supervisor?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the one habit you'll keep practicing after this module.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You Built in Module 1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4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5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16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7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Values translated into five observable behaviors.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18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9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An honest reliability baseline across ten habits.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0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workday routine with a real backup plan.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2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PAUSE, feedback-to-action, and one proven demonstration.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4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5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6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7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8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0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27/28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0"/>
          <p:cNvSpPr/>
          <p:nvPr/>
        </p:nvSpPr>
        <p:spPr>
          <a:xfrm>
            <a:off x="640080" y="594360"/>
            <a:ext cx="914040" cy="91404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32" name="Image 0" descr="preencoded.png"/>
          <p:cNvPicPr/>
          <p:nvPr/>
        </p:nvPicPr>
        <p:blipFill>
          <a:blip r:embed="rId1"/>
          <a:stretch/>
        </p:blipFill>
        <p:spPr>
          <a:xfrm>
            <a:off x="868680" y="8229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3" name="Text 1"/>
          <p:cNvSpPr/>
          <p:nvPr/>
        </p:nvSpPr>
        <p:spPr>
          <a:xfrm>
            <a:off x="1828800" y="685800"/>
            <a:ext cx="9692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Next: Jobsite Communication, Teamwork &amp; Conflict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4" name="Image 1" descr="preencoded.png"/>
          <p:cNvPicPr/>
          <p:nvPr/>
        </p:nvPicPr>
        <p:blipFill>
          <a:blip r:embed="rId2"/>
          <a:stretch/>
        </p:blipFill>
        <p:spPr>
          <a:xfrm>
            <a:off x="1828800" y="190188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5" name="Text 2"/>
          <p:cNvSpPr/>
          <p:nvPr/>
        </p:nvSpPr>
        <p:spPr>
          <a:xfrm>
            <a:off x="2103120" y="187452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Reliability gets you noticed; communication gets you trusted.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6" name="Image 2" descr="preencoded.png"/>
          <p:cNvPicPr/>
          <p:nvPr/>
        </p:nvPicPr>
        <p:blipFill>
          <a:blip r:embed="rId3"/>
          <a:stretch/>
        </p:blipFill>
        <p:spPr>
          <a:xfrm>
            <a:off x="1828800" y="25603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7" name="Text 3"/>
          <p:cNvSpPr/>
          <p:nvPr/>
        </p:nvSpPr>
        <p:spPr>
          <a:xfrm>
            <a:off x="2103120" y="253296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You'll learn to receive, confirm, and report instructions.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8" name="Image 3" descr="preencoded.png"/>
          <p:cNvPicPr/>
          <p:nvPr/>
        </p:nvPicPr>
        <p:blipFill>
          <a:blip r:embed="rId4"/>
          <a:stretch/>
        </p:blipFill>
        <p:spPr>
          <a:xfrm>
            <a:off x="1828800" y="321876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9" name="Text 4"/>
          <p:cNvSpPr/>
          <p:nvPr/>
        </p:nvSpPr>
        <p:spPr>
          <a:xfrm>
            <a:off x="2103120" y="319140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Handoffs, status updates, and resolving routine conflict.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40" name="Image 4" descr="preencoded.png"/>
          <p:cNvPicPr/>
          <p:nvPr/>
        </p:nvPicPr>
        <p:blipFill>
          <a:blip r:embed="rId5"/>
          <a:stretch/>
        </p:blipFill>
        <p:spPr>
          <a:xfrm>
            <a:off x="1828800" y="3877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1" name="Text 5"/>
          <p:cNvSpPr/>
          <p:nvPr/>
        </p:nvSpPr>
        <p:spPr>
          <a:xfrm>
            <a:off x="2103120" y="384948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Same structure: learn, practice, demonstrate, apply.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6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7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4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5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6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7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8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1  •  28/28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2026-09-23T09:41:51Z</dcterms:created>
  <dc:creator>Journey Forward</dc:creator>
  <dc:description/>
  <dc:language>en-US</dc:language>
  <cp:lastModifiedBy>Journey Forward</cp:lastModifiedBy>
  <dcterms:modified xsi:type="dcterms:W3CDTF">2026-09-23T09:41:51Z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28</vt:r8>
  </property>
  <property fmtid="{D5CDD505-2E9C-101B-9397-08002B2CF9AE}" pid="3" name="PresentationFormat">
    <vt:lpwstr>On-screen Show (16:9)</vt:lpwstr>
  </property>
  <property fmtid="{D5CDD505-2E9C-101B-9397-08002B2CF9AE}" pid="4" name="Slides">
    <vt:r8>28</vt:r8>
  </property>
</Properties>
</file>