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4.xml.rels" ContentType="application/vnd.openxmlformats-package.relationships+xml"/>
  <Override PartName="/ppt/slides/_rels/slide26.xml.rels" ContentType="application/vnd.openxmlformats-package.relationships+xml"/>
  <Override PartName="/ppt/slides/_rels/slide15.xml.rels" ContentType="application/vnd.openxmlformats-package.relationships+xml"/>
  <Override PartName="/ppt/slides/_rels/slide27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28.xml.rels" ContentType="application/vnd.openxmlformats-package.relationships+xml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27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28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7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8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3451407F-7FD9-4846-A6D0-607E920460D5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1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DEEB9D0-FA54-466B-95B2-856A0DCF77A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these costs are ordinary expenses that catch people off guard because they're tied to keeping a job, not just living day to day.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4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F63F614-E856-45C7-B545-DD93F7F7141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guess the percentage difference between gross and net pay before revealing a real example.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2A3243F-4EAC-44CB-A123-616AA9CFD2E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Walk through what each deduction category typically covers. Questions for payroll are a professional habit, not confusion.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4C31E75-04FE-4651-A0E3-6C88241719D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Walk through the math live so learners see exactly how $720 becomes $562.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7A3CF3F-CDA7-41B2-A493-E27E703575D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for a show of hands on who was surprised by the gap. Transition: Lesson 2 turns net pay into a cash-flow plan.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FBFA47-24FF-4878-A6AB-CCE81D90F69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learners to name one employment cost they didn't expect when they started a past job.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EE649D5-CA31-44D1-A641-29D5702DD95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Note that identifying a backup resource before a disruption happens separates planning from panicking.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F53E941-1787-4A03-A2C3-0AEA07D9377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Walk through how a longer commute can quietly erode a pay increase if not planned for.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9F02EB5-DCC7-44E8-87AB-2E50F2ABBB8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which stability cost they most underestimated. Transition: Lesson 3 covers debt and credit.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595FC3B-422F-417F-B3C9-0EF97B4EF47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Reassure learners this isn't about shame — it's about one honest, controllable step.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1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FB91BB-8F27-4498-8000-A0030FF247C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Briefly explain common payoff strategies without endorsing one as universally correct.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4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E08B4EC-4373-4BC5-8D7E-E4AE614F4A3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the first action is a phone call, not full repayment — a small, doable step.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8FBBDF6-C951-4568-88F2-960DB59C087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4 combines everything into a plan for the riskiest financial period — the first 90 days.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0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4E64715-3C9D-4B99-B6E0-1B29C78D655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Explain why the first 90 days are the highest-risk period for both job loss and financial strain.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3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5382B25-A0DB-42C3-9F24-ABEBD20D24C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a buffer target doesn't need to be large — even a small cushion changes how a disruption feels.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6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F802A09-C227-4FCE-A799-11EA898D984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Highlight the delayed-paycheck detail — one of the most common new-worker surprises.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9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174796-E1EB-4561-8EAF-430ED94D1BD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Transition: Lesson 5 zooms out to comparing two opportunities before accepting one.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2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7D58FE9-BD7B-47B7-8095-07270A8CCFE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Ask if they've taken a higher-paying job that ended up costing more in commute, gear, or schedule conflicts.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5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37572CE-DB21-4439-B6E9-F9F9B385692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Stress that advancement and worker-paid costs are often ignored but can matter more than a small wage difference.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8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B94B013-6B7A-4F26-8BEC-EE8CE7ADFD8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how the commute difference alone changes the effective hourly value of Opportunity A.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1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D05A64B-A414-46CC-8BC1-AAEA9171464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Transition into the capstone: take one real financial-readiness action now.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4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ED9F24-F090-49B5-99D4-791F9F7D34C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Encourage learners to choose an action tied to whichever lesson felt most personally relevant.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7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02877AD-E92F-4A1C-92E0-DAB42EB0CBD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Evidence can be a screenshot of a budget, a call log with a creditor, or a completed comparison.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0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84BDA16-C18D-4A26-BE2A-8EA5C3DA633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Point out this action was small and achievable, not a dramatic financial overhaul.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3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3954219-16FD-4160-AFD4-46DD2C0B24C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Note Module 4 shifts to knowing your rights and navigating workplace systems.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6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BF2265E-29E6-43BC-A690-F085143E8B1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Recap each lesson in one sentence, tying back to the idea that money supports the mission.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9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1120E74-988C-4AF9-BF1F-4897E39F69C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7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Frame self-advocacy as the next layer of stability — financial planning protects your wallet; knowing your rights protects your standing.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2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363BA47-B6AC-44D5-BB09-135BCA24910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image" Target="../media/image1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1.png"/><Relationship Id="rId3" Type="http://schemas.openxmlformats.org/officeDocument/2006/relationships/image" Target="../media/image1.png"/><Relationship Id="rId4" Type="http://schemas.openxmlformats.org/officeDocument/2006/relationships/image" Target="../media/image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5.png"/><Relationship Id="rId3" Type="http://schemas.openxmlformats.org/officeDocument/2006/relationships/image" Target="../media/image5.png"/><Relationship Id="rId4" Type="http://schemas.openxmlformats.org/officeDocument/2006/relationships/image" Target="../media/image5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0"/>
          <p:cNvSpPr/>
          <p:nvPr/>
        </p:nvSpPr>
        <p:spPr>
          <a:xfrm>
            <a:off x="0" y="5577840"/>
            <a:ext cx="12188520" cy="1279800"/>
          </a:xfrm>
          <a:prstGeom prst="rect">
            <a:avLst/>
          </a:prstGeom>
          <a:solidFill>
            <a:srgbClr val="0d1f35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Shape 1"/>
          <p:cNvSpPr/>
          <p:nvPr/>
        </p:nvSpPr>
        <p:spPr>
          <a:xfrm>
            <a:off x="822960" y="2194560"/>
            <a:ext cx="82260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0" name="Text 2"/>
          <p:cNvSpPr/>
          <p:nvPr/>
        </p:nvSpPr>
        <p:spPr>
          <a:xfrm>
            <a:off x="822960" y="1417320"/>
            <a:ext cx="10515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MODULE 3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3"/>
          <p:cNvSpPr/>
          <p:nvPr/>
        </p:nvSpPr>
        <p:spPr>
          <a:xfrm>
            <a:off x="822960" y="2331720"/>
            <a:ext cx="10515240" cy="1371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Financial Readiness &amp; Career Stability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4"/>
          <p:cNvSpPr/>
          <p:nvPr/>
        </p:nvSpPr>
        <p:spPr>
          <a:xfrm>
            <a:off x="822960" y="3703320"/>
            <a:ext cx="10515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20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“Your Paycheck Is a Tool”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5"/>
          <p:cNvSpPr/>
          <p:nvPr/>
        </p:nvSpPr>
        <p:spPr>
          <a:xfrm>
            <a:off x="822960" y="580644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1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Adapted from the “Journey Up: Workforce Foundations” Learner Workbook (WF-1.0-RC1) — Journey Forward Life Skills Curriculum.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Rectangle 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" name="Hexagon 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" name="TextBox 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Rectangle 1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" name="TextBox 1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01/28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Financial Instability Is a Leading Cause of Job Loss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Shape 1"/>
          <p:cNvSpPr/>
          <p:nvPr/>
        </p:nvSpPr>
        <p:spPr>
          <a:xfrm>
            <a:off x="548640" y="1508760"/>
            <a:ext cx="11063880" cy="272448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548640" y="1508760"/>
            <a:ext cx="82080" cy="27244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2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Many workers leave good jobs over solvable money problems.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4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New employment-related costs surprise even experienced workers.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This module builds a buffer before problems become a crisis.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By the end: you'll have a real First 90 Days plan.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02/28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1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Paycheck &amp; Compensation Decoder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Where Did the Rest of My Paycheck Go?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Gross pay and net pay are rarely the same number.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Confusion about deductions leads to bad financial decisions.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Reading your own pay stub is a core life skill.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decode every line of a real paycheck.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03/28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Paycheck &amp; Compensation Decoder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From Gross Pay to Net Pay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Gross Pay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Total earned before anything is subtracted.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Deductions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Taxes/withholdings, other, and benefits deductions.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Net Pay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What actually lands in your account.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8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04/28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1: Paycheck &amp; Compensation Decoder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Worked Example: $18/hr, 40 Hours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Gross pay: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$720 for the week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Deductions: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Taxes, benefits, other — $158 total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Net pay: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$562 actually deposited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Now decode your own real or sample pay stub.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05/28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0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1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Paycheck &amp; Compensation Decoder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Gross pay is not what you get to spend.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Every deduction line has a name and a reason.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2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surprised you most on your own pay stub?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Write one question you'd ask payroll if confused.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06/28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4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135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6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2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Work-Stable Cash-Flow Planner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The Hidden Cost of Keeping a Job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0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1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Jobs come with costs beyond everyday living expenses.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2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3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Transportation, PPE, work clothes, childcare add up fast.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4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5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Ignoring these costs risks losing the job over money.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46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a cash-flow plan built for employment.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1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2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3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4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07/28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Work-Stable Cash-Flow Planner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Income, Expenses, Stability Costs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9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0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1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Income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Map income by pay date and net amount.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64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6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7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8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Expenses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Required expenses with actual due dates.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71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2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3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4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5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Stability Costs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Transportation, PPE, clothing, childcare, phone.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1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4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08/28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2: Work-Stable Cash-Flow Planner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Case Study: New Job, Longer Commute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9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0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Added expense: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$200/month gas cost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Stability cost: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$60/month work boots and PPE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Backup: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Emergency fund + coworker carpool option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Now build your own cash-flow plan for a real or hypothetical job change.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1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3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09/28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05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06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2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Work-Stable Cash-Flow Planner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9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0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1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Employment-stability costs are easy to overlook, expensive to ignore.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13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4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backup resource turns a disruption into an inconvenience.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6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17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8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Which stability cost most affects your budget?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1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your backup resource before you need it.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5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8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10/28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0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231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2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3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Debt &amp; Credit Action Plan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You Don't Need Perfect Credit to Move Forward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6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7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Existing debt doesn't disqualify you from career stability.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38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9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plan matters more than a spotless financial history.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0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1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Small, consistent actions improve credit over time.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42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43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a realistic debt and credit action plan.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11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6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8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9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11/28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Debt &amp; Credit Action Plan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Snapshot, Strategy, First Action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5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6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7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Snapshot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Balance, payment, due date, interest for each debt.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0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1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2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3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4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Strategy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Choose a payoff strategy and explain why.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67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8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9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0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1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First Action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One credit action, one habit, one scam warning.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7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8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0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12/28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3: Debt &amp; Credit Action Plan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Two Small Debts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5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6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Debt 1: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$400 credit card, $25/month minimum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Debt 2: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$150 phone bill, past due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First 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Call provider to set a payment date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 your own snapshot — this stays private unless you choose to share.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6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7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9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13/28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01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2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3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Debt &amp; Credit Action Plan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5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6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7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8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debt plan needs one first action, not a full solution.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09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0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Watching for scams protects the progress you're making.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2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13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What's your one financial habit to strengthen?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17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Take your first action within the next week.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1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2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4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14/28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26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27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28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4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First 90 Days Financial Stability Plan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The Most Dangerous Financial Window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2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3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New job costs hit before new income stabilizes.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4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5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Startup costs and delayed first paychecks strain cash flow.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6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7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Most job losses happen in the first few months.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8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9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build a plan for your first 90 days.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3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4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6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15/28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First 90 Days Financial Stability Plan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Six Elements of a 90-Day Plan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1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2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3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Income &amp; Costs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Take-home income, commute cost, startup costs.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6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7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8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9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0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Risk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Likely disruption and buffer target.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3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4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5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6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7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Goal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career-related financial goal.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3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4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6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16/28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4: First 90 Days Financial Stability Plan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Case Study: Starting an Apprenticeship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1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2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Startup costs: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$300 for tools and boots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Disruption: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First paycheck delayed three weeks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Buffer target: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$200 saved before day one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your own First 90 Days plan for a real or upcoming job.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2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3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5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17/28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397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98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4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First 90 Days Financial Stability Plan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1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2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3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4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first 90 days need their own dedicated plan.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5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6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 small buffer prevents a disruption from becoming a crisis.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8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09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0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one-time cost could catch you off guard?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3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Set your buffer target before your next job starts.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18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7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8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0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18/28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2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23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4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5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Comparing Two Opportunities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The Highest Wage Isn't Always the Best Choice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28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29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Wage alone doesn't determine your real take-home stability.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0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1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Commute, benefits, and worker-paid costs change the math.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2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3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structured comparison prevents a rushed decision.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34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5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compare two opportunities side by side.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19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9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0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2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19/28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Comparing Two Opportunities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Compare on Seven Factors, Not Just Wage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7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8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49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Pay &amp; Commute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Starting wage, commute, benefits, schedule.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2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3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4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5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6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Growth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Training, worker-paid costs, advancement.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9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0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1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2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3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Decide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Score both honestly; explain your reasoning.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9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0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2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20/28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5: Comparing Two Opportunities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Case Study: Higher Wage vs. Better Training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7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78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Opportunity A: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$19/hr, no training, 45-min commute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Opportunity B: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$17/hr, paid apprenticeship, 15-min commute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Choice: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Opportunity B — long-term value wins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Complete your own comparison using two real or hypothetical opportunities.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8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9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1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21/28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493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94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5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Comparing Two Opportunities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7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98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99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0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Wage is one factor among seven, not the whole picture.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1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2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Training and advancement can outweigh a small wage gap.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4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05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06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Which non-wage factor changed your decision most?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9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Use this comparison before accepting your next offer.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3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4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6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22/28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Shape 0"/>
          <p:cNvSpPr/>
          <p:nvPr/>
        </p:nvSpPr>
        <p:spPr>
          <a:xfrm>
            <a:off x="0" y="0"/>
            <a:ext cx="3291480" cy="6857640"/>
          </a:xfrm>
          <a:prstGeom prst="rect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8" name="Shape 1"/>
          <p:cNvSpPr/>
          <p:nvPr/>
        </p:nvSpPr>
        <p:spPr>
          <a:xfrm>
            <a:off x="457200" y="502920"/>
            <a:ext cx="731160" cy="73116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19" name="Image 0" descr="preencoded.png"/>
          <p:cNvPicPr/>
          <p:nvPr/>
        </p:nvPicPr>
        <p:blipFill>
          <a:blip r:embed="rId1"/>
          <a:stretch/>
        </p:blipFill>
        <p:spPr>
          <a:xfrm>
            <a:off x="640080" y="68580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0" name="Text 2"/>
          <p:cNvSpPr/>
          <p:nvPr/>
        </p:nvSpPr>
        <p:spPr>
          <a:xfrm>
            <a:off x="457200" y="1417320"/>
            <a:ext cx="2651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201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LESSON 6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 3"/>
          <p:cNvSpPr/>
          <p:nvPr/>
        </p:nvSpPr>
        <p:spPr>
          <a:xfrm>
            <a:off x="457200" y="1691640"/>
            <a:ext cx="265140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Money Supports the Mission (Capstone)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4"/>
          <p:cNvSpPr/>
          <p:nvPr/>
        </p:nvSpPr>
        <p:spPr>
          <a:xfrm>
            <a:off x="457200" y="6080760"/>
            <a:ext cx="2651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THE HOOK &amp; CONCEPT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5"/>
          <p:cNvSpPr/>
          <p:nvPr/>
        </p:nvSpPr>
        <p:spPr>
          <a:xfrm>
            <a:off x="3703320" y="502920"/>
            <a:ext cx="79822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25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Time to Take One Real Financial Step</a:t>
            </a:r>
            <a:endParaRPr b="0" lang="en-US" sz="2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4" name="Image 1" descr="preencoded.png"/>
          <p:cNvPicPr/>
          <p:nvPr/>
        </p:nvPicPr>
        <p:blipFill>
          <a:blip r:embed="rId2"/>
          <a:stretch/>
        </p:blipFill>
        <p:spPr>
          <a:xfrm>
            <a:off x="3703320" y="1536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5" name="Text 6"/>
          <p:cNvSpPr/>
          <p:nvPr/>
        </p:nvSpPr>
        <p:spPr>
          <a:xfrm>
            <a:off x="3977640" y="1508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You've decoded pay, planned cash flow, and compared offers.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6" name="Image 2" descr="preencoded.png"/>
          <p:cNvPicPr/>
          <p:nvPr/>
        </p:nvPicPr>
        <p:blipFill>
          <a:blip r:embed="rId3"/>
          <a:stretch/>
        </p:blipFill>
        <p:spPr>
          <a:xfrm>
            <a:off x="3703320" y="2103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7" name="Text 7"/>
          <p:cNvSpPr/>
          <p:nvPr/>
        </p:nvSpPr>
        <p:spPr>
          <a:xfrm>
            <a:off x="3977640" y="2075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Now: take one concrete financial-readiness action.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28" name="Image 3" descr="preencoded.png"/>
          <p:cNvPicPr/>
          <p:nvPr/>
        </p:nvPicPr>
        <p:blipFill>
          <a:blip r:embed="rId4"/>
          <a:stretch/>
        </p:blipFill>
        <p:spPr>
          <a:xfrm>
            <a:off x="3703320" y="2670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9" name="Text 8"/>
          <p:cNvSpPr/>
          <p:nvPr/>
        </p:nvSpPr>
        <p:spPr>
          <a:xfrm>
            <a:off x="3977640" y="264276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Small actions compound into long-term stability.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30" name="Image 4" descr="preencoded.png"/>
          <p:cNvPicPr/>
          <p:nvPr/>
        </p:nvPicPr>
        <p:blipFill>
          <a:blip r:embed="rId5"/>
          <a:stretch/>
        </p:blipFill>
        <p:spPr>
          <a:xfrm>
            <a:off x="3703320" y="32371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31" name="Text 9"/>
          <p:cNvSpPr/>
          <p:nvPr/>
        </p:nvSpPr>
        <p:spPr>
          <a:xfrm>
            <a:off x="3977640" y="3209400"/>
            <a:ext cx="770796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Today: commit to one action within 48 hours.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10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3" name="Text 11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Rectangle 19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5" name="Hexagon 20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6" name="TextBox 21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Rectangle 22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8" name="TextBox 23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23/28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Money Supports the Mission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Commit, Connect, Prove, Reflect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DEEP DIVE &amp; FRAMEWORK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2" name="Shape 3"/>
          <p:cNvSpPr/>
          <p:nvPr/>
        </p:nvSpPr>
        <p:spPr>
          <a:xfrm>
            <a:off x="54864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3" name="Shape 4"/>
          <p:cNvSpPr/>
          <p:nvPr/>
        </p:nvSpPr>
        <p:spPr>
          <a:xfrm>
            <a:off x="54864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4" name="Shape 5"/>
          <p:cNvSpPr/>
          <p:nvPr/>
        </p:nvSpPr>
        <p:spPr>
          <a:xfrm>
            <a:off x="202860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5" name="Text 6"/>
          <p:cNvSpPr/>
          <p:nvPr/>
        </p:nvSpPr>
        <p:spPr>
          <a:xfrm>
            <a:off x="202860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1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7"/>
          <p:cNvSpPr/>
          <p:nvPr/>
        </p:nvSpPr>
        <p:spPr>
          <a:xfrm>
            <a:off x="68580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Choose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8"/>
          <p:cNvSpPr/>
          <p:nvPr/>
        </p:nvSpPr>
        <p:spPr>
          <a:xfrm>
            <a:off x="71316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Budgeting, debt, comparison, or planning action.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48" name="Image 0" descr="preencoded.png"/>
          <p:cNvPicPr/>
          <p:nvPr/>
        </p:nvPicPr>
        <p:blipFill>
          <a:blip r:embed="rId1"/>
          <a:stretch/>
        </p:blipFill>
        <p:spPr>
          <a:xfrm>
            <a:off x="409788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49" name="Shape 9"/>
          <p:cNvSpPr/>
          <p:nvPr/>
        </p:nvSpPr>
        <p:spPr>
          <a:xfrm>
            <a:off x="432216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0" name="Shape 10"/>
          <p:cNvSpPr/>
          <p:nvPr/>
        </p:nvSpPr>
        <p:spPr>
          <a:xfrm>
            <a:off x="432216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1" name="Shape 11"/>
          <p:cNvSpPr/>
          <p:nvPr/>
        </p:nvSpPr>
        <p:spPr>
          <a:xfrm>
            <a:off x="580176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2" name="Text 12"/>
          <p:cNvSpPr/>
          <p:nvPr/>
        </p:nvSpPr>
        <p:spPr>
          <a:xfrm>
            <a:off x="580176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2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Text 13"/>
          <p:cNvSpPr/>
          <p:nvPr/>
        </p:nvSpPr>
        <p:spPr>
          <a:xfrm>
            <a:off x="445932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Connect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14"/>
          <p:cNvSpPr/>
          <p:nvPr/>
        </p:nvSpPr>
        <p:spPr>
          <a:xfrm>
            <a:off x="448668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Explain how it supports employment stability.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55" name="Image 1" descr="preencoded.png"/>
          <p:cNvPicPr/>
          <p:nvPr/>
        </p:nvPicPr>
        <p:blipFill>
          <a:blip r:embed="rId2"/>
          <a:stretch/>
        </p:blipFill>
        <p:spPr>
          <a:xfrm>
            <a:off x="7871400" y="2331720"/>
            <a:ext cx="219240" cy="219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56" name="Shape 15"/>
          <p:cNvSpPr/>
          <p:nvPr/>
        </p:nvSpPr>
        <p:spPr>
          <a:xfrm>
            <a:off x="8095320" y="1920240"/>
            <a:ext cx="3544560" cy="233136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7" name="Shape 16"/>
          <p:cNvSpPr/>
          <p:nvPr/>
        </p:nvSpPr>
        <p:spPr>
          <a:xfrm>
            <a:off x="8095320" y="1920240"/>
            <a:ext cx="354456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8" name="Shape 17"/>
          <p:cNvSpPr/>
          <p:nvPr/>
        </p:nvSpPr>
        <p:spPr>
          <a:xfrm>
            <a:off x="9575280" y="2148840"/>
            <a:ext cx="585000" cy="585000"/>
          </a:xfrm>
          <a:prstGeom prst="ellipse">
            <a:avLst/>
          </a:prstGeom>
          <a:solidFill>
            <a:srgbClr val="132a4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9" name="Text 18"/>
          <p:cNvSpPr/>
          <p:nvPr/>
        </p:nvSpPr>
        <p:spPr>
          <a:xfrm>
            <a:off x="9575280" y="2148840"/>
            <a:ext cx="585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3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Text 19"/>
          <p:cNvSpPr/>
          <p:nvPr/>
        </p:nvSpPr>
        <p:spPr>
          <a:xfrm>
            <a:off x="8232480" y="2880360"/>
            <a:ext cx="3270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Prove</a:t>
            </a:r>
            <a:endParaRPr b="0" lang="en-US" sz="13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20"/>
          <p:cNvSpPr/>
          <p:nvPr/>
        </p:nvSpPr>
        <p:spPr>
          <a:xfrm>
            <a:off x="8260200" y="3383280"/>
            <a:ext cx="321516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t">
            <a:noAutofit/>
          </a:bodyPr>
          <a:p>
            <a:pPr algn="ctr" defTabSz="914400">
              <a:lnSpc>
                <a:spcPct val="115000"/>
              </a:lnSpc>
              <a:tabLst>
                <a:tab algn="l" pos="0"/>
              </a:tabLst>
            </a:pPr>
            <a:r>
              <a:rPr b="0" lang="en-US" sz="11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Gather evidence; record result and next step.</a:t>
            </a:r>
            <a:endParaRPr b="0" lang="en-US" sz="11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21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22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Rectangle 27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5" name="Hexagon 28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6" name="TextBox 29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Rectangle 30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8" name="TextBox 31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24/28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Text 0"/>
          <p:cNvSpPr/>
          <p:nvPr/>
        </p:nvSpPr>
        <p:spPr>
          <a:xfrm>
            <a:off x="548640" y="320040"/>
            <a:ext cx="110638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6: Money Supports the Mission (Capstone)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Text 1"/>
          <p:cNvSpPr/>
          <p:nvPr/>
        </p:nvSpPr>
        <p:spPr>
          <a:xfrm>
            <a:off x="548640" y="658440"/>
            <a:ext cx="1106388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Sample: Setting Up a Small Buffer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Text 2"/>
          <p:cNvSpPr/>
          <p:nvPr/>
        </p:nvSpPr>
        <p:spPr>
          <a:xfrm>
            <a:off x="548640" y="1280160"/>
            <a:ext cx="11063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PRACTICAL APPLICATION / EXAMPLE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Shape 3"/>
          <p:cNvSpPr/>
          <p:nvPr/>
        </p:nvSpPr>
        <p:spPr>
          <a:xfrm>
            <a:off x="1371600" y="1783080"/>
            <a:ext cx="9417960" cy="1691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3" name="Shape 4"/>
          <p:cNvSpPr/>
          <p:nvPr/>
        </p:nvSpPr>
        <p:spPr>
          <a:xfrm>
            <a:off x="1371600" y="1783080"/>
            <a:ext cx="9417960" cy="8208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37440" bIns="3744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4" name="Text 5"/>
          <p:cNvSpPr/>
          <p:nvPr/>
        </p:nvSpPr>
        <p:spPr>
          <a:xfrm>
            <a:off x="1691640" y="20116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Action: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Text 6"/>
          <p:cNvSpPr/>
          <p:nvPr/>
        </p:nvSpPr>
        <p:spPr>
          <a:xfrm>
            <a:off x="4846320" y="20116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Opened a separate savings account for buffer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Text 7"/>
          <p:cNvSpPr/>
          <p:nvPr/>
        </p:nvSpPr>
        <p:spPr>
          <a:xfrm>
            <a:off x="1691640" y="24688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Evidence: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Text 8"/>
          <p:cNvSpPr/>
          <p:nvPr/>
        </p:nvSpPr>
        <p:spPr>
          <a:xfrm>
            <a:off x="4846320" y="24688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Bank confirmation, $50 deposit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 9"/>
          <p:cNvSpPr/>
          <p:nvPr/>
        </p:nvSpPr>
        <p:spPr>
          <a:xfrm>
            <a:off x="1691640" y="2926080"/>
            <a:ext cx="31086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Result: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 10"/>
          <p:cNvSpPr/>
          <p:nvPr/>
        </p:nvSpPr>
        <p:spPr>
          <a:xfrm>
            <a:off x="4846320" y="2926080"/>
            <a:ext cx="5623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 anxiety about unexpected costs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Text 11"/>
          <p:cNvSpPr/>
          <p:nvPr/>
        </p:nvSpPr>
        <p:spPr>
          <a:xfrm>
            <a:off x="1371600" y="3657600"/>
            <a:ext cx="94179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2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Draft your own commitment for the next 48 hours.</a:t>
            </a:r>
            <a:endParaRPr b="0" lang="en-US" sz="12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Text 12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Text 13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Rectangle 16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4" name="Hexagon 17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5" name="TextBox 18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Rectangle 19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7" name="TextBox 20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25/28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af8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Shape 0"/>
          <p:cNvSpPr/>
          <p:nvPr/>
        </p:nvSpPr>
        <p:spPr>
          <a:xfrm>
            <a:off x="548640" y="502920"/>
            <a:ext cx="776880" cy="77688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589" name="Image 0" descr="preencoded.png"/>
          <p:cNvPicPr/>
          <p:nvPr/>
        </p:nvPicPr>
        <p:blipFill>
          <a:blip r:embed="rId1"/>
          <a:stretch/>
        </p:blipFill>
        <p:spPr>
          <a:xfrm>
            <a:off x="758880" y="7131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0" name="Text 1"/>
          <p:cNvSpPr/>
          <p:nvPr/>
        </p:nvSpPr>
        <p:spPr>
          <a:xfrm>
            <a:off x="1508760" y="548640"/>
            <a:ext cx="96008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LESSON 6 RECAP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Text 2"/>
          <p:cNvSpPr/>
          <p:nvPr/>
        </p:nvSpPr>
        <p:spPr>
          <a:xfrm>
            <a:off x="1508760" y="86868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Money Supports the Mission (Capstone)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Shape 3"/>
          <p:cNvSpPr/>
          <p:nvPr/>
        </p:nvSpPr>
        <p:spPr>
          <a:xfrm>
            <a:off x="640080" y="1691640"/>
            <a:ext cx="5211720" cy="3245760"/>
          </a:xfrm>
          <a:prstGeom prst="rect">
            <a:avLst/>
          </a:prstGeom>
          <a:solidFill>
            <a:srgbClr val="1b3a5c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3" name="Shape 4"/>
          <p:cNvSpPr/>
          <p:nvPr/>
        </p:nvSpPr>
        <p:spPr>
          <a:xfrm>
            <a:off x="640080" y="1691640"/>
            <a:ext cx="72720" cy="324576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4" name="Text 5"/>
          <p:cNvSpPr/>
          <p:nvPr/>
        </p:nvSpPr>
        <p:spPr>
          <a:xfrm>
            <a:off x="960120" y="1965960"/>
            <a:ext cx="4663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KEY TAKEAWAYS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5" name="Image 1" descr="preencoded.png"/>
          <p:cNvPicPr/>
          <p:nvPr/>
        </p:nvPicPr>
        <p:blipFill>
          <a:blip r:embed="rId2"/>
          <a:stretch/>
        </p:blipFill>
        <p:spPr>
          <a:xfrm>
            <a:off x="960120" y="249624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6" name="Text 6"/>
          <p:cNvSpPr/>
          <p:nvPr/>
        </p:nvSpPr>
        <p:spPr>
          <a:xfrm>
            <a:off x="1234440" y="246888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The biggest surprise: gross pay isn't take-home pay.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7" name="Image 2" descr="preencoded.png"/>
          <p:cNvPicPr/>
          <p:nvPr/>
        </p:nvPicPr>
        <p:blipFill>
          <a:blip r:embed="rId3"/>
          <a:stretch/>
        </p:blipFill>
        <p:spPr>
          <a:xfrm>
            <a:off x="960120" y="3319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8" name="Text 7"/>
          <p:cNvSpPr/>
          <p:nvPr/>
        </p:nvSpPr>
        <p:spPr>
          <a:xfrm>
            <a:off x="1234440" y="3291840"/>
            <a:ext cx="434304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45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Small, planned actions prevent financial emergencies.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Shape 8"/>
          <p:cNvSpPr/>
          <p:nvPr/>
        </p:nvSpPr>
        <p:spPr>
          <a:xfrm>
            <a:off x="6172200" y="1691640"/>
            <a:ext cx="5394600" cy="32457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0" name="Shape 9"/>
          <p:cNvSpPr/>
          <p:nvPr/>
        </p:nvSpPr>
        <p:spPr>
          <a:xfrm>
            <a:off x="6172200" y="1691640"/>
            <a:ext cx="5394600" cy="7272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28080" bIns="2808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01" name="Image 3" descr="preencoded.png"/>
          <p:cNvPicPr/>
          <p:nvPr/>
        </p:nvPicPr>
        <p:blipFill>
          <a:blip r:embed="rId4"/>
          <a:stretch/>
        </p:blipFill>
        <p:spPr>
          <a:xfrm>
            <a:off x="6446520" y="1965960"/>
            <a:ext cx="365400" cy="3654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02" name="Text 10"/>
          <p:cNvSpPr/>
          <p:nvPr/>
        </p:nvSpPr>
        <p:spPr>
          <a:xfrm>
            <a:off x="6949440" y="2011680"/>
            <a:ext cx="4388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99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QUICK KNOWLEDGE CHECK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Text 11"/>
          <p:cNvSpPr/>
          <p:nvPr/>
        </p:nvSpPr>
        <p:spPr>
          <a:xfrm>
            <a:off x="6446520" y="2514600"/>
            <a:ext cx="484596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15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32420"/>
                </a:solidFill>
                <a:effectLst/>
                <a:uFillTx/>
                <a:latin typeface="Arial"/>
                <a:ea typeface="Cambria"/>
              </a:rPr>
              <a:t>What one work-related expense had you missed?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Shape 12"/>
          <p:cNvSpPr/>
          <p:nvPr/>
        </p:nvSpPr>
        <p:spPr>
          <a:xfrm>
            <a:off x="6446520" y="3794760"/>
            <a:ext cx="4846320" cy="360"/>
          </a:xfrm>
          <a:prstGeom prst="line">
            <a:avLst/>
          </a:prstGeom>
          <a:ln w="12700">
            <a:solidFill>
              <a:srgbClr val="dce1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54720" rIns="54720" tIns="-44640" bIns="-44640" anchor="t">
            <a:noAutofit/>
          </a:bodyPr>
          <a:p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5" name="Text 13"/>
          <p:cNvSpPr/>
          <p:nvPr/>
        </p:nvSpPr>
        <p:spPr>
          <a:xfrm>
            <a:off x="6446520" y="3977640"/>
            <a:ext cx="484596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20000"/>
              </a:lnSpc>
              <a:tabLst>
                <a:tab algn="l" pos="0"/>
              </a:tabLst>
            </a:pPr>
            <a:r>
              <a:rPr b="0" i="1" lang="en-US" sz="13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Exercise: Name the financial habit you'll keep practicing.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Text 14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Text 15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132420"/>
                </a:solidFill>
                <a:effectLst/>
                <a:uFillTx/>
                <a:latin typeface="Arial"/>
                <a:ea typeface="Calibri"/>
              </a:rPr>
              <a:t>26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8" name="Rectangle 22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672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9" name="Hexagon 23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0d342a"/>
          </a:solidFill>
          <a:ln>
            <a:solidFill>
              <a:srgbClr val="0d34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0" name="TextBox 24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0d342a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1" name="Rectangle 25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2" name="TextBox 26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26/28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Text 0"/>
          <p:cNvSpPr/>
          <p:nvPr/>
        </p:nvSpPr>
        <p:spPr>
          <a:xfrm>
            <a:off x="548640" y="502920"/>
            <a:ext cx="1106388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What You Built in Module 3</a:t>
            </a:r>
            <a:endParaRPr b="0" lang="en-US" sz="3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4" name="Shape 1"/>
          <p:cNvSpPr/>
          <p:nvPr/>
        </p:nvSpPr>
        <p:spPr>
          <a:xfrm>
            <a:off x="548640" y="1508760"/>
            <a:ext cx="11063880" cy="2770200"/>
          </a:xfrm>
          <a:prstGeom prst="rect">
            <a:avLst/>
          </a:prstGeom>
          <a:solidFill>
            <a:srgbClr val="f4f6f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5" name="Shape 2"/>
          <p:cNvSpPr/>
          <p:nvPr/>
        </p:nvSpPr>
        <p:spPr>
          <a:xfrm>
            <a:off x="548640" y="1508760"/>
            <a:ext cx="82080" cy="2770200"/>
          </a:xfrm>
          <a:prstGeom prst="rect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16" name="Image 0" descr="preencoded.png"/>
          <p:cNvPicPr/>
          <p:nvPr/>
        </p:nvPicPr>
        <p:blipFill>
          <a:blip r:embed="rId1"/>
          <a:stretch/>
        </p:blipFill>
        <p:spPr>
          <a:xfrm>
            <a:off x="1005840" y="1764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7" name="Text 3"/>
          <p:cNvSpPr/>
          <p:nvPr/>
        </p:nvSpPr>
        <p:spPr>
          <a:xfrm>
            <a:off x="1280160" y="1737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clear read on gross pay, deductions, and net pay.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18" name="Image 1" descr="preencoded.png"/>
          <p:cNvPicPr/>
          <p:nvPr/>
        </p:nvPicPr>
        <p:blipFill>
          <a:blip r:embed="rId2"/>
          <a:stretch/>
        </p:blipFill>
        <p:spPr>
          <a:xfrm>
            <a:off x="1005840" y="2331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9" name="Text 4"/>
          <p:cNvSpPr/>
          <p:nvPr/>
        </p:nvSpPr>
        <p:spPr>
          <a:xfrm>
            <a:off x="1280160" y="2304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cash-flow plan built for employment-stability costs.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0" name="Image 2" descr="preencoded.png"/>
          <p:cNvPicPr/>
          <p:nvPr/>
        </p:nvPicPr>
        <p:blipFill>
          <a:blip r:embed="rId3"/>
          <a:stretch/>
        </p:blipFill>
        <p:spPr>
          <a:xfrm>
            <a:off x="1005840" y="2898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1" name="Text 5"/>
          <p:cNvSpPr/>
          <p:nvPr/>
        </p:nvSpPr>
        <p:spPr>
          <a:xfrm>
            <a:off x="1280160" y="287136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An honest debt and credit action plan.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22" name="Image 3" descr="preencoded.png"/>
          <p:cNvPicPr/>
          <p:nvPr/>
        </p:nvPicPr>
        <p:blipFill>
          <a:blip r:embed="rId4"/>
          <a:stretch/>
        </p:blipFill>
        <p:spPr>
          <a:xfrm>
            <a:off x="1005840" y="34657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3" name="Text 6"/>
          <p:cNvSpPr/>
          <p:nvPr/>
        </p:nvSpPr>
        <p:spPr>
          <a:xfrm>
            <a:off x="1280160" y="3438000"/>
            <a:ext cx="9966600" cy="520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55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A First 90 Days plan and a way to compare offers.</a:t>
            </a:r>
            <a:endParaRPr b="0" lang="en-US" sz="15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4" name="Text 7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5" name="Text 8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27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6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7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8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9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0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27/28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81f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Shape 0"/>
          <p:cNvSpPr/>
          <p:nvPr/>
        </p:nvSpPr>
        <p:spPr>
          <a:xfrm>
            <a:off x="640080" y="594360"/>
            <a:ext cx="914040" cy="914040"/>
          </a:xfrm>
          <a:prstGeom prst="ellipse">
            <a:avLst/>
          </a:prstGeom>
          <a:solidFill>
            <a:srgbClr val="f2a9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45000" bIns="45000"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pic>
        <p:nvPicPr>
          <p:cNvPr id="632" name="Image 0" descr="preencoded.png"/>
          <p:cNvPicPr/>
          <p:nvPr/>
        </p:nvPicPr>
        <p:blipFill>
          <a:blip r:embed="rId1"/>
          <a:stretch/>
        </p:blipFill>
        <p:spPr>
          <a:xfrm>
            <a:off x="868680" y="82296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3" name="Text 1"/>
          <p:cNvSpPr/>
          <p:nvPr/>
        </p:nvSpPr>
        <p:spPr>
          <a:xfrm>
            <a:off x="1828800" y="685800"/>
            <a:ext cx="969228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rial"/>
                <a:ea typeface="Cambria"/>
              </a:rPr>
              <a:t>Next: Workplace Rights, Systems &amp; Self-Advocacy</a:t>
            </a:r>
            <a:endParaRPr b="0" lang="en-US" sz="2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34" name="Image 1" descr="preencoded.png"/>
          <p:cNvPicPr/>
          <p:nvPr/>
        </p:nvPicPr>
        <p:blipFill>
          <a:blip r:embed="rId2"/>
          <a:stretch/>
        </p:blipFill>
        <p:spPr>
          <a:xfrm>
            <a:off x="1828800" y="190188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5" name="Text 2"/>
          <p:cNvSpPr/>
          <p:nvPr/>
        </p:nvSpPr>
        <p:spPr>
          <a:xfrm>
            <a:off x="2103120" y="187452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Know the system, and know your options.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36" name="Image 2" descr="preencoded.png"/>
          <p:cNvPicPr/>
          <p:nvPr/>
        </p:nvPicPr>
        <p:blipFill>
          <a:blip r:embed="rId3"/>
          <a:stretch/>
        </p:blipFill>
        <p:spPr>
          <a:xfrm>
            <a:off x="1828800" y="256032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7" name="Text 3"/>
          <p:cNvSpPr/>
          <p:nvPr/>
        </p:nvSpPr>
        <p:spPr>
          <a:xfrm>
            <a:off x="2103120" y="253296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You'll learn to document issues and route them correctly.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38" name="Image 3" descr="preencoded.png"/>
          <p:cNvPicPr/>
          <p:nvPr/>
        </p:nvPicPr>
        <p:blipFill>
          <a:blip r:embed="rId4"/>
          <a:stretch/>
        </p:blipFill>
        <p:spPr>
          <a:xfrm>
            <a:off x="1828800" y="321876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9" name="Text 4"/>
          <p:cNvSpPr/>
          <p:nvPr/>
        </p:nvSpPr>
        <p:spPr>
          <a:xfrm>
            <a:off x="2103120" y="319140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Classify routine issues versus rights or safety concerns.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640" name="Image 4" descr="preencoded.png"/>
          <p:cNvPicPr/>
          <p:nvPr/>
        </p:nvPicPr>
        <p:blipFill>
          <a:blip r:embed="rId5"/>
          <a:stretch/>
        </p:blipFill>
        <p:spPr>
          <a:xfrm>
            <a:off x="1828800" y="3877200"/>
            <a:ext cx="164160" cy="1641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1" name="Text 5"/>
          <p:cNvSpPr/>
          <p:nvPr/>
        </p:nvSpPr>
        <p:spPr>
          <a:xfrm>
            <a:off x="2103120" y="3849480"/>
            <a:ext cx="9417960" cy="6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5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Same structure: learn, practice, demonstrate, apply.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2" name="Text 6"/>
          <p:cNvSpPr/>
          <p:nvPr/>
        </p:nvSpPr>
        <p:spPr>
          <a:xfrm>
            <a:off x="457200" y="6473880"/>
            <a:ext cx="7314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Journey Forward — Module 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3" name="Text 7"/>
          <p:cNvSpPr/>
          <p:nvPr/>
        </p:nvSpPr>
        <p:spPr>
          <a:xfrm>
            <a:off x="11274480" y="6473880"/>
            <a:ext cx="456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54720" rIns="5472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ffffff"/>
                </a:solidFill>
                <a:effectLst/>
                <a:uFillTx/>
                <a:latin typeface="Arial"/>
                <a:ea typeface="Calibri"/>
              </a:rPr>
              <a:t>28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4" name="Rectangle 15"/>
          <p:cNvSpPr/>
          <p:nvPr/>
        </p:nvSpPr>
        <p:spPr>
          <a:xfrm>
            <a:off x="0" y="0"/>
            <a:ext cx="109440" cy="6857640"/>
          </a:xfrm>
          <a:prstGeom prst="rect">
            <a:avLst/>
          </a:prstGeom>
          <a:solidFill>
            <a:srgbClr val="e2aa3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5" name="Hexagon 16"/>
          <p:cNvSpPr/>
          <p:nvPr/>
        </p:nvSpPr>
        <p:spPr>
          <a:xfrm>
            <a:off x="311040" y="228600"/>
            <a:ext cx="292320" cy="29232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e2aa36"/>
          </a:solidFill>
          <a:ln>
            <a:solidFill>
              <a:srgbClr val="e2aa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54720" rIns="5472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6" name="TextBox 17"/>
          <p:cNvSpPr/>
          <p:nvPr/>
        </p:nvSpPr>
        <p:spPr>
          <a:xfrm>
            <a:off x="667440" y="210240"/>
            <a:ext cx="34743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1000" strike="noStrike" u="none">
                <a:solidFill>
                  <a:srgbClr val="e2aa36"/>
                </a:solidFill>
                <a:effectLst/>
                <a:uFillTx/>
                <a:latin typeface="Arial"/>
              </a:rPr>
              <a:t>EVOLVE WORKFORCE SOLUTIONS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7" name="Rectangle 18"/>
          <p:cNvSpPr/>
          <p:nvPr/>
        </p:nvSpPr>
        <p:spPr>
          <a:xfrm>
            <a:off x="109800" y="6510600"/>
            <a:ext cx="12081600" cy="347040"/>
          </a:xfrm>
          <a:prstGeom prst="rect">
            <a:avLst/>
          </a:prstGeom>
          <a:solidFill>
            <a:srgbClr val="0d34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trike="noStrike" u="non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8" name="TextBox 19"/>
          <p:cNvSpPr/>
          <p:nvPr/>
        </p:nvSpPr>
        <p:spPr>
          <a:xfrm>
            <a:off x="457200" y="6565320"/>
            <a:ext cx="1088100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1" lang="en-US" sz="800" strike="noStrike" u="none">
                <a:solidFill>
                  <a:srgbClr val="faf8f1"/>
                </a:solidFill>
                <a:effectLst/>
                <a:uFillTx/>
                <a:latin typeface="Arial"/>
              </a:rPr>
              <a:t>JOURNEY FORWARD  •  MODULE 3  •  28/28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PptxGenJS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2026-09-23T09:43:49Z</dcterms:created>
  <dc:creator>Journey Forward</dc:creator>
  <dc:description/>
  <dc:language>en-US</dc:language>
  <cp:lastModifiedBy>Journey Forward</cp:lastModifiedBy>
  <dcterms:modified xsi:type="dcterms:W3CDTF">2026-09-23T09:43:49Z</dcterms:modified>
  <cp:revision>1</cp:revision>
  <dc:subject>PptxGenJS Presentation</dc:subject>
  <dc:title>PptxGenJS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28</vt:r8>
  </property>
  <property fmtid="{D5CDD505-2E9C-101B-9397-08002B2CF9AE}" pid="3" name="PresentationFormat">
    <vt:lpwstr>On-screen Show (16:9)</vt:lpwstr>
  </property>
  <property fmtid="{D5CDD505-2E9C-101B-9397-08002B2CF9AE}" pid="4" name="Slides">
    <vt:r8>28</vt:r8>
  </property>
</Properties>
</file>