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14.xml.rels" ContentType="application/vnd.openxmlformats-package.relationships+xml"/>
  <Override PartName="/ppt/slides/_rels/slide32.xml.rels" ContentType="application/vnd.openxmlformats-package.relationships+xml"/>
  <Override PartName="/ppt/slides/_rels/slide31.xml.rels" ContentType="application/vnd.openxmlformats-package.relationships+xml"/>
  <Override PartName="/ppt/slides/_rels/slide29.xml.rels" ContentType="application/vnd.openxmlformats-package.relationships+xml"/>
  <Override PartName="/ppt/slides/_rels/slide5.xml.rels" ContentType="application/vnd.openxmlformats-package.relationships+xml"/>
  <Override PartName="/ppt/slides/_rels/slide22.xml.rels" ContentType="application/vnd.openxmlformats-package.relationships+xml"/>
  <Override PartName="/ppt/slides/_rels/slide19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30.xml.rels" ContentType="application/vnd.openxmlformats-package.relationships+xml"/>
  <Override PartName="/ppt/slides/_rels/slide28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27.xml.rels" ContentType="application/vnd.openxmlformats-package.relationships+xml"/>
  <Override PartName="/ppt/slides/_rels/slide18.xml.rels" ContentType="application/vnd.openxmlformats-package.relationships+xml"/>
  <Override PartName="/ppt/slides/_rels/slide11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17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25.xml.rels" ContentType="application/vnd.openxmlformats-package.relationships+xml"/>
  <Override PartName="/ppt/slides/_rels/slide2.xml.rels" ContentType="application/vnd.openxmlformats-package.relationships+xml"/>
  <Override PartName="/ppt/slides/_rels/slide16.xml.rels" ContentType="application/vnd.openxmlformats-package.relationships+xml"/>
  <Override PartName="/ppt/slides/_rels/slide1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1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slide29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5.xml" ContentType="application/vnd.openxmlformats-officedocument.presentationml.slide+xml"/>
  <Override PartName="/ppt/slides/slide13.xml" ContentType="application/vnd.openxmlformats-officedocument.presentationml.slide+xml"/>
  <Override PartName="/ppt/slides/slide25.xml" ContentType="application/vnd.openxmlformats-officedocument.presentationml.slide+xml"/>
  <Override PartName="/ppt/slides/slide30.xml" ContentType="application/vnd.openxmlformats-officedocument.presentationml.slide+xml"/>
  <Override PartName="/ppt/slides/slide12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11.xml" ContentType="application/vnd.openxmlformats-officedocument.presentationml.slide+xml"/>
  <Override PartName="/ppt/slides/slide3.xml" ContentType="application/vnd.openxmlformats-officedocument.presentationml.slide+xml"/>
  <Override PartName="/ppt/slides/slide9.xml" ContentType="application/vnd.openxmlformats-officedocument.presentationml.slide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ppt/slides/slide14.xml" ContentType="application/vnd.openxmlformats-officedocument.presentationml.slide+xml"/>
  <Override PartName="/ppt/slides/slide26.xml" ContentType="application/vnd.openxmlformats-officedocument.presentationml.slide+xml"/>
  <Override PartName="/ppt/notesSlides/_rels/notesSlide24.xml.rels" ContentType="application/vnd.openxmlformats-package.relationships+xml"/>
  <Override PartName="/ppt/notesSlides/_rels/notesSlide8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32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1.xml.rels" ContentType="application/vnd.openxmlformats-package.relationships+xml"/>
  <Override PartName="/ppt/notesSlides/_rels/notesSlide31.xml.rels" ContentType="application/vnd.openxmlformats-package.relationships+xml"/>
  <Override PartName="/ppt/notesSlides/_rels/notesSlide29.xml.rels" ContentType="application/vnd.openxmlformats-package.relationships+xml"/>
  <Override PartName="/ppt/notesSlides/_rels/notesSlide30.xml.rels" ContentType="application/vnd.openxmlformats-package.relationships+xml"/>
  <Override PartName="/ppt/notesSlides/_rels/notesSlide28.xml.rels" ContentType="application/vnd.openxmlformats-package.relationships+xml"/>
  <Override PartName="/ppt/notesSlides/_rels/notesSlide27.xml.rels" ContentType="application/vnd.openxmlformats-package.relationships+xml"/>
  <Override PartName="/ppt/notesSlides/_rels/notesSlide25.xml.rels" ContentType="application/vnd.openxmlformats-package.relationships+xml"/>
  <Override PartName="/ppt/notesSlides/_rels/notesSlide26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4.xml.rels" ContentType="application/vnd.openxmlformats-package.relationships+xml"/>
  <Override PartName="/ppt/notesSlides/_rels/notesSlide9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20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5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6.xml.rels" ContentType="application/vnd.openxmlformats-package.relationships+xml"/>
  <Override PartName="/ppt/notesSlides/_rels/notesSlide22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7.xml.rels" ContentType="application/vnd.openxmlformats-package.relationships+xml"/>
  <Override PartName="/ppt/notesSlides/_rels/notesSlide23.xml.rels" ContentType="application/vnd.openxmlformats-package.relationships+xml"/>
  <Override PartName="/ppt/notesSlides/notesSlide2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8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move the slide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A0250F99-611C-46B9-A3D8-E595713C4E97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_rels/notesSlide27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
</Relationships>
</file>

<file path=ppt/notesSlides/_rels/notesSlide2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
</Relationships>
</file>

<file path=ppt/notesSlides/_rels/notesSlide29.xml.rels><?xml version="1.0" encoding="UTF-8"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
</Relationships>
</file>

<file path=ppt/notesSlides/_rels/notesSlide30.xml.rels><?xml version="1.0" encoding="UTF-8"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
</Relationships>
</file>

<file path=ppt/notesSlides/_rels/notesSlide31.xml.rels><?xml version="1.0" encoding="UTF-8"?>
<Relationships xmlns="http://schemas.openxmlformats.org/package/2006/relationships"><Relationship Id="rId1" Type="http://schemas.openxmlformats.org/officeDocument/2006/relationships/slide" Target="../slides/slide31.xml"/><Relationship Id="rId2" Type="http://schemas.openxmlformats.org/officeDocument/2006/relationships/notesMaster" Target="../notesMasters/notesMaster1.xml"/>
</Relationships>
</file>

<file path=ppt/notesSlides/_rels/notesSlide32.xml.rels><?xml version="1.0" encoding="UTF-8"?>
<Relationships xmlns="http://schemas.openxmlformats.org/package/2006/relationships"><Relationship Id="rId1" Type="http://schemas.openxmlformats.org/officeDocument/2006/relationships/slide" Target="../slides/slide32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4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7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1219108-A653-4795-B511-60D622783DE8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4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Walk through the branching diagram — today's lessons build the skill to identify which branch an issue belongs 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0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A6D1E76-F940-4B96-8203-A2DB876A60DF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5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what usually happens when someone reacts to an issue without thinking it through — often it escalates or misdirects.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3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D55D90F-0065-4BD6-B27A-6A7C22A7C50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5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Emphasize 'Organize' is often skipped — people jump to action without separating facts from assumptions.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6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9A6A5FF-02EC-4CA0-970D-6B53AB54A15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5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Show how skipping to 'Take Action' could mean confronting the wrong coworker instead of scheduling.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9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0F66884-90EA-48C6-A0FA-46B5EBC9C4E1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6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Transition: ROUTE works even better paired with clear documentation — Lesson 2.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2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DA24652-6015-4279-8B4E-8FFB1922054C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6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learners to recall a workplace situation weeks later — notice how details are already fuzzy.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5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E11C1DD-74BE-4EF1-815C-E0455680FB67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6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Stress 'directly observed' is key — avoid guessing at others' motives or intentions.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8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43950FA-A8CA-47CA-BFEA-BDA790FA3F5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7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Point out how neutral and specific this entry is — no blame language, just observable facts.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1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8F38652-1807-4808-935E-DBCBAAE6642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7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Transition: Lesson 3 turns single FACT entries into an ongoing tracked log.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4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B388FC9-767B-4910-B680-802F7F6A4F4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7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if they've ever reported something and never heard back — what happened to it?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7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6F55938-C9E2-49E0-8040-FA5142CA1CE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7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'Action promised' creates accountability for the other party, not just the learner.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0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F2C4BA0-97D0-4BDB-B452-53DBF4E30F21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8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Walk through what a second entry would look like if the follow-up date passes unresolved.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3" name="PlaceHolder 3"/>
          <p:cNvSpPr>
            <a:spLocks noGrp="1"/>
          </p:cNvSpPr>
          <p:nvPr>
            <p:ph type="sldNum" idx="1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B283564-3694-40C9-AF26-EAE680E3F13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8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Transition: Lesson 4 helps determine where an issue should go in the first place.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6" name="PlaceHolder 3"/>
          <p:cNvSpPr>
            <a:spLocks noGrp="1"/>
          </p:cNvSpPr>
          <p:nvPr>
            <p:ph type="sldNum" idx="1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C658D21-7A10-471C-8FDC-752CE7067E5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8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if they've ever brought a concern to the wrong person and had to start over elsewhere.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9" name="PlaceHolder 3"/>
          <p:cNvSpPr>
            <a:spLocks noGrp="1"/>
          </p:cNvSpPr>
          <p:nvPr>
            <p:ph type="sldNum" idx="1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EA30CDF-7CF1-4406-92E1-25C0B97759E3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9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Give one quick example per category. 'More information needed' is a valid fifth answer.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2" name="PlaceHolder 3"/>
          <p:cNvSpPr>
            <a:spLocks noGrp="1"/>
          </p:cNvSpPr>
          <p:nvPr>
            <p:ph type="sldNum" idx="1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CD31EA6-E2C3-49F3-9146-2ADD317EDD0F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9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Point out this could be mistakenly routed to a supervisor first, when a support resource is the better first stop.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5" name="PlaceHolder 3"/>
          <p:cNvSpPr>
            <a:spLocks noGrp="1"/>
          </p:cNvSpPr>
          <p:nvPr>
            <p:ph type="sldNum" idx="2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514BA26-E33D-4FAC-8D4D-9A26D899246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9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Transition: once routed correctly, Lesson 5 covers how to ask for what's needed.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8" name="PlaceHolder 3"/>
          <p:cNvSpPr>
            <a:spLocks noGrp="1"/>
          </p:cNvSpPr>
          <p:nvPr>
            <p:ph type="sldNum" idx="2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A3810B3-1569-4FDB-9C37-50DE245A90D4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0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Compare 'This schedule doesn't work for me' versus a specific swap request.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1" name="PlaceHolder 3"/>
          <p:cNvSpPr>
            <a:spLocks noGrp="1"/>
          </p:cNvSpPr>
          <p:nvPr>
            <p:ph type="sldNum" idx="2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27CD795-378B-483D-BD4E-24EEF2C9EEDD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0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Confirming follow-up prevents the request from disappearing into silence.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4" name="PlaceHolder 3"/>
          <p:cNvSpPr>
            <a:spLocks noGrp="1"/>
          </p:cNvSpPr>
          <p:nvPr>
            <p:ph type="sldNum" idx="2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34407AD-C914-4420-92CD-FDB322443369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0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Read the request aloud to show how short and specific it is compared to a vague complaint.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7" name="PlaceHolder 3"/>
          <p:cNvSpPr>
            <a:spLocks noGrp="1"/>
          </p:cNvSpPr>
          <p:nvPr>
            <p:ph type="sldNum" idx="2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AC8455C-B270-4AE0-B355-2FF9527AE372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0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Transition: Lesson 6 sharpens telling routine issues apart from serious ones.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0" name="PlaceHolder 3"/>
          <p:cNvSpPr>
            <a:spLocks noGrp="1"/>
          </p:cNvSpPr>
          <p:nvPr>
            <p:ph type="sldNum" idx="2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BC29A39-37F6-44A7-98CC-89AA492DB472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1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why it might feel safer to always escalate everything — and why that instinct can backfire.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3" name="PlaceHolder 3"/>
          <p:cNvSpPr>
            <a:spLocks noGrp="1"/>
          </p:cNvSpPr>
          <p:nvPr>
            <p:ph type="sldNum" idx="2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1F88A56-51D1-42F6-B669-CD0D1819296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1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Give one real-sounding example per category so learners can pattern-match quickly.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6" name="PlaceHolder 3"/>
          <p:cNvSpPr>
            <a:spLocks noGrp="1"/>
          </p:cNvSpPr>
          <p:nvPr>
            <p:ph type="sldNum" idx="2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1E63ADA-5DEC-4E0C-86B0-D2FEEAC233A1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1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Explain why the pay deduction scenario isn't automatically a rights issue.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9" name="PlaceHolder 3"/>
          <p:cNvSpPr>
            <a:spLocks noGrp="1"/>
          </p:cNvSpPr>
          <p:nvPr>
            <p:ph type="sldNum" idx="2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23802BE-F9BC-47D5-9EA4-AABBA953EE9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2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Transition into the capstone: Lesson 7 applies everything to a real concern.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2" name="PlaceHolder 3"/>
          <p:cNvSpPr>
            <a:spLocks noGrp="1"/>
          </p:cNvSpPr>
          <p:nvPr>
            <p:ph type="sldNum" idx="2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38849DB-CC05-45D5-A640-C7068AD844F9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2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Encourage learners to use a real or recent concern rather than a hypothetical one, if possible.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5" name="PlaceHolder 3"/>
          <p:cNvSpPr>
            <a:spLocks noGrp="1"/>
          </p:cNvSpPr>
          <p:nvPr>
            <p:ph type="sldNum" idx="3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5651A11-A57E-4243-9ACC-86BE8C4CE93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2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This capstone can combine skills from multiple lessons — for example FACT documentation with a Professional Request.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8" name="PlaceHolder 3"/>
          <p:cNvSpPr>
            <a:spLocks noGrp="1"/>
          </p:cNvSpPr>
          <p:nvPr>
            <p:ph type="sldNum" idx="3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849CB1F-F969-4200-8157-158FA01EA1B4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3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Point out how this strings together ROUTE, FACT, and follow-up tracking into one real action.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1" name="PlaceHolder 3"/>
          <p:cNvSpPr>
            <a:spLocks noGrp="1"/>
          </p:cNvSpPr>
          <p:nvPr>
            <p:ph type="sldNum" idx="3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9D5661E-3A30-469D-8192-66C04A6368BF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3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Note Module 5 shifts from protecting your standing at work to actively building a career.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4" name="PlaceHolder 3"/>
          <p:cNvSpPr>
            <a:spLocks noGrp="1"/>
          </p:cNvSpPr>
          <p:nvPr>
            <p:ph type="sldNum" idx="3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CA0D928-31DE-4A29-BF15-3F40DF9C3389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3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Recap each lesson, tying it back to knowing the system and knowing your options.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7" name="PlaceHolder 3"/>
          <p:cNvSpPr>
            <a:spLocks noGrp="1"/>
          </p:cNvSpPr>
          <p:nvPr>
            <p:ph type="sldNum" idx="3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17A662B-ECF5-449F-A931-D46632BD3277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83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Frame career readiness as the next natural step — once learners can protect their standing at work, they're ready to build toward advancement.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0" name="PlaceHolder 3"/>
          <p:cNvSpPr>
            <a:spLocks noGrp="1"/>
          </p:cNvSpPr>
          <p:nvPr>
            <p:ph type="sldNum" idx="3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BC10925-B776-44C3-BB36-A63FBF80A3F8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8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0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5.png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0"/>
          <p:cNvSpPr/>
          <p:nvPr/>
        </p:nvSpPr>
        <p:spPr>
          <a:xfrm>
            <a:off x="0" y="5577840"/>
            <a:ext cx="12188520" cy="1279800"/>
          </a:xfrm>
          <a:prstGeom prst="rect">
            <a:avLst/>
          </a:prstGeom>
          <a:solidFill>
            <a:srgbClr val="0d1f3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" name="Shape 1"/>
          <p:cNvSpPr/>
          <p:nvPr/>
        </p:nvSpPr>
        <p:spPr>
          <a:xfrm>
            <a:off x="822960" y="2194560"/>
            <a:ext cx="82260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" name="Text 2"/>
          <p:cNvSpPr/>
          <p:nvPr/>
        </p:nvSpPr>
        <p:spPr>
          <a:xfrm>
            <a:off x="822960" y="141732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MODULE 4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" name="Text 3"/>
          <p:cNvSpPr/>
          <p:nvPr/>
        </p:nvSpPr>
        <p:spPr>
          <a:xfrm>
            <a:off x="822960" y="2331720"/>
            <a:ext cx="10515240" cy="13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Workplace Rights, Systems &amp; Self-Advocacy</a:t>
            </a:r>
            <a:endParaRPr b="0" lang="en-US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Text 4"/>
          <p:cNvSpPr/>
          <p:nvPr/>
        </p:nvSpPr>
        <p:spPr>
          <a:xfrm>
            <a:off x="822960" y="3703320"/>
            <a:ext cx="10515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20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“Know the System. Know Your Options.”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" name="Text 5"/>
          <p:cNvSpPr/>
          <p:nvPr/>
        </p:nvSpPr>
        <p:spPr>
          <a:xfrm>
            <a:off x="822960" y="5806440"/>
            <a:ext cx="1051524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1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Adapted from the “Journey Up: Workforce Foundations” Learner Workbook (WF-1.0-RC1) — Journey Forward Life Skills Curriculum.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" name="Rectangle 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" name="Hexagon 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" name="TextBox 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" name="Rectangle 1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" name="TextBox 1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4  •  01/32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0"/>
          <p:cNvSpPr/>
          <p:nvPr/>
        </p:nvSpPr>
        <p:spPr>
          <a:xfrm>
            <a:off x="548640" y="502920"/>
            <a:ext cx="1106388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Misrouted Issues Stay Unresolved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Shape 1"/>
          <p:cNvSpPr/>
          <p:nvPr/>
        </p:nvSpPr>
        <p:spPr>
          <a:xfrm>
            <a:off x="548640" y="1508760"/>
            <a:ext cx="11063880" cy="272448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" name="Shape 2"/>
          <p:cNvSpPr/>
          <p:nvPr/>
        </p:nvSpPr>
        <p:spPr>
          <a:xfrm>
            <a:off x="548640" y="1508760"/>
            <a:ext cx="82080" cy="27244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2" name="Image 0" descr="preencoded.png"/>
          <p:cNvPicPr/>
          <p:nvPr/>
        </p:nvPicPr>
        <p:blipFill>
          <a:blip r:embed="rId1"/>
          <a:stretch/>
        </p:blipFill>
        <p:spPr>
          <a:xfrm>
            <a:off x="1005840" y="1764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" name="Text 3"/>
          <p:cNvSpPr/>
          <p:nvPr/>
        </p:nvSpPr>
        <p:spPr>
          <a:xfrm>
            <a:off x="1280160" y="1737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The right concern to the wrong person often goes nowhere.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4" name="Image 1" descr="preencoded.png"/>
          <p:cNvPicPr/>
          <p:nvPr/>
        </p:nvPicPr>
        <p:blipFill>
          <a:blip r:embed="rId2"/>
          <a:stretch/>
        </p:blipFill>
        <p:spPr>
          <a:xfrm>
            <a:off x="1005840" y="2331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" name="Text 4"/>
          <p:cNvSpPr/>
          <p:nvPr/>
        </p:nvSpPr>
        <p:spPr>
          <a:xfrm>
            <a:off x="1280160" y="2304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Documentation protects you and speeds up resolution.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" name="Image 2" descr="preencoded.png"/>
          <p:cNvPicPr/>
          <p:nvPr/>
        </p:nvPicPr>
        <p:blipFill>
          <a:blip r:embed="rId3"/>
          <a:stretch/>
        </p:blipFill>
        <p:spPr>
          <a:xfrm>
            <a:off x="1005840" y="2898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" name="Text 5"/>
          <p:cNvSpPr/>
          <p:nvPr/>
        </p:nvSpPr>
        <p:spPr>
          <a:xfrm>
            <a:off x="1280160" y="2871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Not every issue is the same — classification matters.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8" name="Image 3" descr="preencoded.png"/>
          <p:cNvPicPr/>
          <p:nvPr/>
        </p:nvPicPr>
        <p:blipFill>
          <a:blip r:embed="rId4"/>
          <a:stretch/>
        </p:blipFill>
        <p:spPr>
          <a:xfrm>
            <a:off x="1005840" y="3465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" name="Text 6"/>
          <p:cNvSpPr/>
          <p:nvPr/>
        </p:nvSpPr>
        <p:spPr>
          <a:xfrm>
            <a:off x="1280160" y="343800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By the end: you'll route any workplace issue correctly.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Text 7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Text 8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Rectangle 15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" name="Hexagon 16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" name="TextBox 17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Rectangle 18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6" name="TextBox 19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4  •  02/32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9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1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Workplace ROUTE Map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Don't React — ROUTE It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4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Jumping to action before understanding the issue backfires.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6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structured process beats a reactive instinct.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8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ROUTE works for small annoyances and serious concerns alike.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0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learn the five-step ROUTE method.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4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3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5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4  •  03/32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1: Workplace ROUTE Map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Recognize → Organize → Understand → Take Action → Evaluate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3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5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Recognize &amp; Organize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What issue needs addressing; what facts are known/missing.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8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9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0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1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2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Understand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Who handles this, what policy applies.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5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6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7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8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9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Take Action &amp; Evaluate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Act, then assess needed follow-up.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5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6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8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4  •  04/32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1: Workplace ROUTE Map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Scenario: Double-Booked Shift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3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4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Recognize: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Schedule shows conflicting shift assignments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Organize: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Confirmed with two coworkers, unclear who's right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Take Action: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Contact scheduling; confirm correction posted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Apply ROUTE to a real or hypothetical issue of your own.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4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5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7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4  •  05/32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09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0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1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Workplace ROUTE Map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3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4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5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6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ROUTE slows down reaction, speeds up resolution.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7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8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Skipping 'Organize' is the most common mistake.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0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21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2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What's the risk of acting before organizing facts?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5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Apply ROUTE to one issue you're currently facing.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9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0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2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4  •  06/32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4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35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6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2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FACT Documentation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Your Memory Isn't Evidence — Your Record Is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0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1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Details fade; a written record doesn't.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2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3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Good documentation focuses on facts, not interpretation.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4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5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clear record helps everyone resolve issues faster.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6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7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build the habit of FACT documentation.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4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9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7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0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1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2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3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4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4  •  07/32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2: FACT Documentation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Facts → Actions → Contacts → Time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9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0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1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Facts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What you directly observed, heard, or did.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4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5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6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7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8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Actions &amp; Contacts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Action taken; who was involved.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1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2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3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4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5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Time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When exactly it happened.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8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1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2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4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4  •  08/32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2: FACT Documentation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Scenario: Unsecured Ladder Observed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9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0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Facts: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Ladder unsecured near active walkway, 9:15am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Actions: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Moved ladder, notified site lead immediately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Contacts / Time: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Site lead Maria Lopez; Tuesday 9:15am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Draft a FACT entry for a real or hypothetical situation.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9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0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1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3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4  •  09/32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05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6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2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FACT Documentation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9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0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1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2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Good documentation is factual, not emotional.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3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4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Time-stamps matter even when an issue seems small.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6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17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8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Why does documenting 'in the moment' matter?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1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Practice a FACT entry for a recent event.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10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5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6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8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4  •  10/32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0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31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2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3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3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Workplace Interaction &amp; Follow-Up Log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4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5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An Issue Without Follow-Up Just Disappears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36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7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single documented event isn't the whole story.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38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9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Issues often require more than one interaction to resolve.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40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1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Without follow-up, concerns quietly fall through the cracks.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42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3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build a full interaction and follow-up log.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4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4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5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11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6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7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8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9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0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4  •  11/32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3: Workplace Interaction &amp; Follow-Up Log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Log Every Contact Point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5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6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7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Contact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Date/time, issue, person or office, method.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0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1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2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3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4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5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Exchange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Facts communicated, information received, action promised.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7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8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9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0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1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Status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Your next action, follow-up date, Pending/Resolved/Escalated.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6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7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8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9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0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4  •  12/32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3: Workplace Interaction &amp; Follow-Up Log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2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Scenario: Missing Overtime Pay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3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4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5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6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Contacted: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7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Payroll office, by email, March 3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8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Promised action: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9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Review within 5 business days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Status: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1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Pending until confirmed; follow up March 10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2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Start a log for a real or hypothetical unresolved issue.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4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5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6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7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8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9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4  •  13/32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01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2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3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3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Workplace Interaction &amp; Follow-Up Log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4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05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06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7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8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 follow-up date turns a hope into a plan.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9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0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Status tracking prevents issues from being forgotten.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12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13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4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5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 happens to an issue with no follow-up date?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6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17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Set a follow-up date for one open issue now.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8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9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0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1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2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4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4  •  14/32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26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27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8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4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9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Barrier &amp; Entry Point Map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0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1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Wrong Door, Wasted Time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2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3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Not every issue belongs in the same place.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4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5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Misrouted issues cause delay and frustration.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6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7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Four categories cover almost every workplace concern.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8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9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map barriers to their correct entry point.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0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4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1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15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2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3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4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5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6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4  •  15/32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4: Barrier &amp; Entry Point Map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8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Classify Before You Contact Anyone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9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0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1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2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3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4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Personal / Workplace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5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Within your control, or a supervisor/coworker issue.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56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7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8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9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0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1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Supportive Services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2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Outside resources may help.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63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4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5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6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7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8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Specialized Rights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9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Needs expert input or more information.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0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1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2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3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4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5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6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4  •  16/32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4: Barrier &amp; Entry Point Map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8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Scenario: Shift Conflicts With Childcare Hours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9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0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1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2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Category: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3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Program/supportive services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4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Why: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5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Outside resources exist for childcare assistance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6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First contact: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7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Local workforce support office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8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Classify a real or hypothetical barrier of your own.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9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0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1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92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93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4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95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4  •  17/32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97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8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4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9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Barrier &amp; Entry Point Map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0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01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02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03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4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Classifying first saves time and frustration later.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05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6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'More information needed' is a legitimate answer too.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7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08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09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10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1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 would a misrouted issue like this cost?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2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13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Identify the correct first contact for your own issue.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4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5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18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6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17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18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9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20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4  •  18/32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22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23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4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5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5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Professional Request Planner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6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7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A Clear Request Gets a Clear Answer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28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9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Vague complaints are easy to ignore or misunderstand.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30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1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specific request is easy to act on.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32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3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Professionalism increases the odds of a fast resolution.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34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5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plan a clear, professional request.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6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4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7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19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8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39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40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1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42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4  •  19/32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5: Professional Request Planner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4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Situation → Facts → Need → Request → Follow-Up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5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6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47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48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49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0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Situation &amp; Facts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1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Describe briefly; list relevant facts.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52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3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4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5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6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7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Need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8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State exactly what you need.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59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0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1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2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3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4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Request &amp; Follow-Up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5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Make a specific ask; confirm follow-up.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6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7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20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8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69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70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1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72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4  •  20/32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5: Professional Request Planner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4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Scenario: Needing a Shift Swap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5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6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77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78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Situation: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9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Medical appointment conflicts with Tuesday shift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0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Request: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1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Swap Tuesday for Thursday this week only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2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Follow-up: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3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Confirm by end of day Friday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4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Draft a real or hypothetical professional request.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5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6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7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88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89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0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91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4  •  21/32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93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4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5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5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Professional Request Planner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6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97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98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99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0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 specific request is easier to say yes to.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01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2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Confirming follow-up closes the loop on your ask.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3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4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505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6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7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How does a specific request differ from a complaint?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8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9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Draft your next professional request using this framework.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0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1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2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13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14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5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16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4  •  22/32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18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519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0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6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1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Rights or Routine?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2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3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Not Every Issue Is the Same Kind of Issue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24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5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Routine issues and rights issues need different responses.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26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7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Misclassifying a serious issue as routine causes harm.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28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9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Misclassifying a routine issue as serious wastes trust.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30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31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practice classifying situations quickly and accurately.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2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4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3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23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4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5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6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7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8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4  •  23/32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6: Rights or Routine?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0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Five Possible Classifications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1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2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3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4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5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6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Routine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7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Normal, resolvable directly.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48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49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0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1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2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3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Rights or Safety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4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Needs formal process or urgent escalation.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55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56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7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8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9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0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Barrier / Unclear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1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Supportive-service barrier or needs more info.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2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3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4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5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6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7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8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4  •  24/32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6: Rights or Routine?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0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Quick Classification Practice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1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2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73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74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Schedule mix-up: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5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Routine workplace issue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6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Repeated unsafe equipment use: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7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Immediate safety issue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8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Unclear pay deduction: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9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Needs more information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0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Classify a set of practice scenarios and explain your reasoning aloud.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1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2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3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4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5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6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7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4  •  25/32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589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0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6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1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Rights or Routine?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2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93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94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95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6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Classification determines the right response, not urgency alone.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97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8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'Not enough information' is a valid, honest answer.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9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00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601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02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3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Which scenario was hardest to classify, and why?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4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05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Practice classifying one real issue from your own experience.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6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7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8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09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10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1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12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4  •  26/32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14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615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16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7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7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Know Where to Go (Capstone)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8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9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Time to Route a Real Issue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20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1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You've learned ROUTE, FACT, logging, mapping, and classifying.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22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3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Now: apply the correct pathway to a real concern.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24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5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Evidence of resolution matters more than good intentions.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26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7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commit to one action within 48 hours.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8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4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9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27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0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31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32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3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34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4  •  27/32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7: Know Where to Go (Capstone)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6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Identify, Contact, Act, Follow Up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7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8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39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0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1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2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Identify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3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The correct contact or resource for your issue.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44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45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6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7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8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9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Act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0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Reach out, document, or request.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51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52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53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54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55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6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Follow Up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7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Record the result; note follow-up needed.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8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9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28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0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61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62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3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64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4  •  28/32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7: Know Where to Go (Capstone)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6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Sample: Resolving a Timecard Error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7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8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69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70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Correct contact: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1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Payroll office, identified via ROUTE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2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Action taken: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3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Emailed with FACT-documented details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4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Result: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5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Correction confirmed within 3 business days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6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Draft your own commitment for the next 48 hours.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7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8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29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9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80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81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2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83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4  •  29/32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685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86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7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7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Know Where to Go (Capstone)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8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89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90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91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92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 good workplace record focuses on facts, not emotion.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93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94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Routine conflict and a rights concern need different responses.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5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96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697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98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9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What's your correct first contact for a real issue?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0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01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Name the self-advocacy skill you'll keep practicing.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2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3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30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4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05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06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7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08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4  •  30/32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Text 0"/>
          <p:cNvSpPr/>
          <p:nvPr/>
        </p:nvSpPr>
        <p:spPr>
          <a:xfrm>
            <a:off x="548640" y="502920"/>
            <a:ext cx="1106388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What You Built in Module 4</a:t>
            </a:r>
            <a:endParaRPr b="0" lang="en-US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0" name="Shape 1"/>
          <p:cNvSpPr/>
          <p:nvPr/>
        </p:nvSpPr>
        <p:spPr>
          <a:xfrm>
            <a:off x="548640" y="1508760"/>
            <a:ext cx="11063880" cy="277020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11" name="Shape 2"/>
          <p:cNvSpPr/>
          <p:nvPr/>
        </p:nvSpPr>
        <p:spPr>
          <a:xfrm>
            <a:off x="548640" y="1508760"/>
            <a:ext cx="82080" cy="277020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712" name="Image 0" descr="preencoded.png"/>
          <p:cNvPicPr/>
          <p:nvPr/>
        </p:nvPicPr>
        <p:blipFill>
          <a:blip r:embed="rId1"/>
          <a:stretch/>
        </p:blipFill>
        <p:spPr>
          <a:xfrm>
            <a:off x="1005840" y="1764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13" name="Text 3"/>
          <p:cNvSpPr/>
          <p:nvPr/>
        </p:nvSpPr>
        <p:spPr>
          <a:xfrm>
            <a:off x="1280160" y="1737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5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five-step ROUTE process for any workplace issue.</a:t>
            </a:r>
            <a:endParaRPr b="0" lang="en-US" sz="15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714" name="Image 1" descr="preencoded.png"/>
          <p:cNvPicPr/>
          <p:nvPr/>
        </p:nvPicPr>
        <p:blipFill>
          <a:blip r:embed="rId2"/>
          <a:stretch/>
        </p:blipFill>
        <p:spPr>
          <a:xfrm>
            <a:off x="1005840" y="2331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15" name="Text 4"/>
          <p:cNvSpPr/>
          <p:nvPr/>
        </p:nvSpPr>
        <p:spPr>
          <a:xfrm>
            <a:off x="1280160" y="2304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5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FACT-based documentation and an ongoing follow-up log.</a:t>
            </a:r>
            <a:endParaRPr b="0" lang="en-US" sz="15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716" name="Image 2" descr="preencoded.png"/>
          <p:cNvPicPr/>
          <p:nvPr/>
        </p:nvPicPr>
        <p:blipFill>
          <a:blip r:embed="rId3"/>
          <a:stretch/>
        </p:blipFill>
        <p:spPr>
          <a:xfrm>
            <a:off x="1005840" y="2898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17" name="Text 5"/>
          <p:cNvSpPr/>
          <p:nvPr/>
        </p:nvSpPr>
        <p:spPr>
          <a:xfrm>
            <a:off x="1280160" y="2871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5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map for routing issues to the correct entry point.</a:t>
            </a:r>
            <a:endParaRPr b="0" lang="en-US" sz="15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718" name="Image 3" descr="preencoded.png"/>
          <p:cNvPicPr/>
          <p:nvPr/>
        </p:nvPicPr>
        <p:blipFill>
          <a:blip r:embed="rId4"/>
          <a:stretch/>
        </p:blipFill>
        <p:spPr>
          <a:xfrm>
            <a:off x="1005840" y="3465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19" name="Text 6"/>
          <p:cNvSpPr/>
          <p:nvPr/>
        </p:nvSpPr>
        <p:spPr>
          <a:xfrm>
            <a:off x="1280160" y="343800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5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Professional requests and sharp routine-vs-rights classification.</a:t>
            </a:r>
            <a:endParaRPr b="0" lang="en-US" sz="15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0" name="Text 7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4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1" name="Text 8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31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2" name="Rectangle 15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23" name="Hexagon 16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24" name="TextBox 17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25" name="Rectangle 18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26" name="TextBox 19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4  •  31/32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Shape 0"/>
          <p:cNvSpPr/>
          <p:nvPr/>
        </p:nvSpPr>
        <p:spPr>
          <a:xfrm>
            <a:off x="640080" y="594360"/>
            <a:ext cx="914040" cy="91404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728" name="Image 0" descr="preencoded.png"/>
          <p:cNvPicPr/>
          <p:nvPr/>
        </p:nvPicPr>
        <p:blipFill>
          <a:blip r:embed="rId1"/>
          <a:stretch/>
        </p:blipFill>
        <p:spPr>
          <a:xfrm>
            <a:off x="868680" y="822960"/>
            <a:ext cx="456840" cy="456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29" name="Text 1"/>
          <p:cNvSpPr/>
          <p:nvPr/>
        </p:nvSpPr>
        <p:spPr>
          <a:xfrm>
            <a:off x="1828800" y="685800"/>
            <a:ext cx="969228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Next: Trade &amp; Clean-Energy Career Readiness</a:t>
            </a:r>
            <a:endParaRPr b="0" lang="en-US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730" name="Image 1" descr="preencoded.png"/>
          <p:cNvPicPr/>
          <p:nvPr/>
        </p:nvPicPr>
        <p:blipFill>
          <a:blip r:embed="rId2"/>
          <a:stretch/>
        </p:blipFill>
        <p:spPr>
          <a:xfrm>
            <a:off x="1828800" y="190188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31" name="Text 2"/>
          <p:cNvSpPr/>
          <p:nvPr/>
        </p:nvSpPr>
        <p:spPr>
          <a:xfrm>
            <a:off x="2103120" y="1874520"/>
            <a:ext cx="941796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Getting an opportunity matters; what you do with it matters more.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732" name="Image 2" descr="preencoded.png"/>
          <p:cNvPicPr/>
          <p:nvPr/>
        </p:nvPicPr>
        <p:blipFill>
          <a:blip r:embed="rId3"/>
          <a:stretch/>
        </p:blipFill>
        <p:spPr>
          <a:xfrm>
            <a:off x="1828800" y="25603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33" name="Text 3"/>
          <p:cNvSpPr/>
          <p:nvPr/>
        </p:nvSpPr>
        <p:spPr>
          <a:xfrm>
            <a:off x="2103120" y="2532960"/>
            <a:ext cx="941796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You'll map pathways, verify offers, and build interview evidence.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734" name="Image 3" descr="preencoded.png"/>
          <p:cNvPicPr/>
          <p:nvPr/>
        </p:nvPicPr>
        <p:blipFill>
          <a:blip r:embed="rId4"/>
          <a:stretch/>
        </p:blipFill>
        <p:spPr>
          <a:xfrm>
            <a:off x="1828800" y="321876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35" name="Text 4"/>
          <p:cNvSpPr/>
          <p:nvPr/>
        </p:nvSpPr>
        <p:spPr>
          <a:xfrm>
            <a:off x="2103120" y="3191400"/>
            <a:ext cx="941796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Plan a 12-month path from entry to advancement.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736" name="Image 4" descr="preencoded.png"/>
          <p:cNvPicPr/>
          <p:nvPr/>
        </p:nvPicPr>
        <p:blipFill>
          <a:blip r:embed="rId5"/>
          <a:stretch/>
        </p:blipFill>
        <p:spPr>
          <a:xfrm>
            <a:off x="1828800" y="3877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37" name="Text 5"/>
          <p:cNvSpPr/>
          <p:nvPr/>
        </p:nvSpPr>
        <p:spPr>
          <a:xfrm>
            <a:off x="2103120" y="3849480"/>
            <a:ext cx="941796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Same structure: learn, practice, demonstrate, apply.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8" name="Text 6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4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9" name="Text 7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32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0" name="Rectangle 15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41" name="Hexagon 16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42" name="TextBox 17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3" name="Rectangle 18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44" name="TextBox 19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4  •  32/32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LibreOffice/25.2.6.2$Linux_X86_64 LibreOffice_project/520$Build-2</Application>
  <AppVersion>15.0000</AppVersion>
  <Words>0</Words>
  <Paragraphs>0</Paragraphs>
  <Company>PptxGenJS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2026-09-23T09:44:45Z</dcterms:created>
  <dc:creator>Journey Forward</dc:creator>
  <dc:description/>
  <dc:language>en-US</dc:language>
  <cp:lastModifiedBy>Journey Forward</cp:lastModifiedBy>
  <dcterms:modified xsi:type="dcterms:W3CDTF">2026-09-23T09:44:45Z</dcterms:modified>
  <cp:revision>1</cp:revision>
  <dc:subject>PptxGenJS Presentation</dc:subject>
  <dc:title>PptxGenJS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32</vt:r8>
  </property>
  <property fmtid="{D5CDD505-2E9C-101B-9397-08002B2CF9AE}" pid="3" name="PresentationFormat">
    <vt:lpwstr>On-screen Show (16:9)</vt:lpwstr>
  </property>
  <property fmtid="{D5CDD505-2E9C-101B-9397-08002B2CF9AE}" pid="4" name="Slides">
    <vt:r8>32</vt:r8>
  </property>
</Properties>
</file>