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1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22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s/slide24.xml" ContentType="application/vnd.openxmlformats-officedocument.presentationml.slide+xml"/>
  <Override PartName="/ppt/slides/slide36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notesSlides/_rels/notesSlide22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4E3C3F53-7514-4F01-9B62-3880B78B5B1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3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BF5647-D635-4BC2-B289-AD650508C40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this module draws on every prior module. Ask learners where they currently see themselves on the ladder.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6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F4C805E-8F49-4285-A25C-3709F34F03A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name their target occupation and whether they know what typically comes after entry-level.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9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48EFD1-196A-435C-9F3C-02BB75984CC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'Current gaps' isn't discouraging — it's the most useful field, since it defines the next three actions.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EA6E55F-1C7D-4FB1-8246-DFAB84BA990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naming the specific gap immediately suggests a next action.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3C08EC-C290-4381-A3C9-DF896C0348D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before pursuing any opportunity, it needs to be verified as legitimate — Lesson 2.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3765A4-C769-4E84-B068-5B95AF6C042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seen a job or training ad that seemed too good to be true, or vague about costs.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287099C-4D1E-4AD8-9F83-8D8BF55EF08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'Who issues the credential' is commonly overlooked — a credential is only as valuable as the issuer.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FE51095-5774-49F0-A1CF-C3C83236BD9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that even a strong-looking opportunity can have one unanswered question — that's normal.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5BB66A-054B-46B5-B2A6-960B7D50C8A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once verified, Lesson 3 covers presenting yourself well to pursue it.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0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C0EE05-5314-40D8-A77E-189E672613D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how a hiring manager decides who gets an interview from a stack of résumés.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004D2DA-1F32-4AF2-91B0-66C13E4BFA8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Spend extra time on transferable skills — many learners undervalue non-trade experience.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6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85E32A-4D98-4D5F-AFDE-455824177F3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the restaurant experience becomes directly relevant once reframed.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9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B8F12D2-7DAD-4A5F-940E-C5B3BE7A5C2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a strong résumé earns an interview — Lesson 4 prepares you to succeed in it.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CF7B9E-C26B-44BC-A0F7-72178BD2804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how it feels to be asked 'tell me about a time you...' without preparation.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5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6294EA-C2DD-4684-A546-2457C47262C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'Transfer' is the step most people skip, but it connects the story directly to the job.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8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F21EF2-F760-4CE4-B9BE-DFD083E686A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Read the story aloud as if answering an interview question, modeling pace and tone.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1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E3F88C-49FA-426B-83C9-6C343063760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landing the opportunity is half the battle — Lesson 5 prepares day one.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4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C4E39B5-3B55-49F1-9002-E1B85EE7D94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about a time they started something new and felt caught off guard by a detail nobody mentioned.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7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41688D-263C-4AA8-9498-A5A5382FCF5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'Backup transportation' ties back to Module 1's Workday Readiness Planner.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0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87908A4-E43D-41BF-9D70-2797EB323AA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One unconfirmed item isn't a failure — it's useful information that prompts one more question.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3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6CD3BC3-3BAE-487A-B806-4372591A84D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6 helps manage the search itself — tracking multiple opportunities.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6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D8D1B7-57EA-433B-B170-100C15D9CCB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ever applied somewhere and completely forgotten to follow up.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9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C4E1C9-04B4-4B6D-AD36-A76FE6792EE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'Next action' should never be blank — every row needs a concrete next step.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2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B487504-D88C-465D-9C0E-08F338A3297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quickly this shows exactly what needs attention today versus what can wait.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5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5650EDB-BDE6-417C-9EED-1861C077DDF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7 zooms out to a full 12-month plan.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8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585D0D-F85A-45AF-ADC8-A4597FA5D81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where learners would like to be professionally one year from now, and if they have a plan or just a hope.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1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D8AA959-023A-44C3-A5D1-045442FAE02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Evidence should be specific and observable — not just 'staying motivated.'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4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DD79840-7131-4E66-9BF0-CFB1CD18108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how each milestone builds on the last, creating a visible trajectory.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7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96BAE0-FA16-4A69-ADE1-35D587BCC21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 into the capstone: Lesson 8 asks you to take one real career action right now.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0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08BE3C-5F20-4B49-B5B3-7706CBF8312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Encourage learners to choose an action that directly supports the 30-day milestone from Lesson 7.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3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4230422-7D2A-4ED7-90D4-1CB7D48326B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Evidence can be a submitted application, a completed certification module, or a scheduled informational interview.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14DDDB-B9CB-4082-9B22-B20781B83D9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directly this action ties back to the specific 30-day milestone from Lesson 7.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B443FFA-838A-48D1-855C-EFD8A6FF992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Note Module 6 shifts to digital skills that support every one of these career actions.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B5D463-9D4D-40D6-A9F4-912AD93DBB6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Recap each lesson, tying back to: don't just get hired, build a career.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05FD79-8488-4C56-8FB4-9DFDD260EE3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Frame digital skills as supporting every career action from this module — applications, tracking, and documentation all rely on it.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912071-29E4-421A-B1AE-B69F66467F6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MODULE 5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Trade &amp; Clean-Energy Career Readiness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“Don't Just Get Hired. Build a Career.”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Adapted from the “Journey Up: Workforce Foundations” Learner Workbook (WF-1.0-RC1) — Journey Forward Life Skills Curriculum.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From Everything You've Built to a Real Plan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Reliability, communication, finances, and self-advocacy support this step.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Many workers stall not from lack of skill, but lack of a plan.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Legitimate opportunities require careful verification.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By the end: you'll have a 12-month advancement plan.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Career Pathway Map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Does “Career” Actually Look Like for You?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Most people plan their next job, not their career.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pathway map shows entry point through long-term possibility.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Knowing the path helps you evaluate any opportunity.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map your own trade or clean-energy pathway.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03/36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Career Pathway Map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Entry to Long-Term, Mapped Out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Entry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Requirements, training route, credentials.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Roles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Starting role, next role, long-term possibilities.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Gaps &amp; Actions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Your strengths, current gaps, three next actions.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Career Pathway Map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Entry-Level to Journeyman Electrician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Starting role: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Apprentice; Next role: journeyman electrician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Strength: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Hands-on mechanical aptitude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Gap: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 OSHA 10 certification yet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Career Pathway Map for a real target occupation.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05/36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Career Pathway Map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pathway map reveals gaps you can act on now.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Long-term possibilities should inform today's decisions.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your biggest gap right now?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one action that would close that gap.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Opportunity Verification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Not Every “Opportunity” Is What It Claims to Be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Some job and training offers misrepresent costs or outcomes.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legitimate opportunity can answer basic questions clearly.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Verification takes minutes; a bad decision costs months.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learn to verify before you commit.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07/36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Opportunity Verification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Ten Questions Before You Commit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Basics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Employer/provider, type, is training paid.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Value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Starting wage, credential issuer, costs.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Process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Entry requirements, application, advancement.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Opportunity Verification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Solar Installer Training Offer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Type: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Paid apprenticeship; $16/hr starting wage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Credential: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NABCEP-aligned, accredited provider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Unanswered: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Exact apprenticeship completion timeline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Verify a real opportunity you're considering or a sample provided.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09/36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Opportunity Verification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Verification protects your time and money.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An unanswered question is a next step, not a dead end.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are three warning signs of a bad offer?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Verify one real opportunity before your next session.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Résumé Targeting Sheet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Your Résumé Should Answer One Question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generic résumé forces employers to guess.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targeted résumé matches requirements to evidence directly.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Truthful, specific evidence beats vague self-description.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target a résumé to one specific job.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Résumé Targeting Sheet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Requirement → Truthful Evidence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List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Each key requirement from the target job.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Match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Truthful, verifiable evidence for each.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Add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Credentials and transferable skills.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Résumé Targeting Sheet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Matching Requirements to Evidence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Requirement: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Comfortable working at heights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Two years roofing experience, no incidents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Transferable skill: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Restaurant shift lead, fast-paced teamwork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a targeting sheet for a real job posting.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13/36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Résumé Targeting Sheet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Match every requirement to specific, truthful evidence.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Transferable skills count, even from unrelated jobs.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transferable skill did you almost overlook?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Update your résumé to target one real opening.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START Interview Evidence Bank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Stop Guessing What to Say in Interviews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Interview answers shouldn't be improvised on the spot.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Real stories prove skills better than claims do.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6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Preparation reduces nerves and improves clarity.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8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five interview stories using STAR/START.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15/36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START Interview Evidence Bank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Situation → Task → Action → Result → Transfer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3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Situation &amp; Task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Set the scene; what you were responsible for.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9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0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Action &amp; Result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you specifically did; what happened.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4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6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Transfer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it shows about future performance.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START Interview Evidence Bank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Story: Covering a Coworker's Shift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1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2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Situation/Task: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Coworker's family emergency mid-shift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Reprioritized my work, finished both safely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Transfer: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Shows I stay flexible under real pressure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one story now and plan to complete the remaining four.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17/36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7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START Interview Evidence Bank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Real stories beat rehearsed claims every time.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5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6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'Transfer' connects your story directly to the job.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8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9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0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of your five stories is strongest right now?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3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Practice telling one story out loud today.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2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3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4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5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First-Day Readiness Checklist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First Impressions Are Made Before You Say a Word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8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Small unknowns cause outsized first-day stress.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Confirming details early prevents a rocky start.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prepared first day builds instant credibility.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4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your own first-day readiness checklist.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19/36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First-Day Readiness Checklist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Confirm These Before Day One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7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8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Logistics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Reporting location, time, supervisor contact.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3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4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5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Gear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Route, backup transport, clothing, PPE, tools.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1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2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Procedures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Timekeeping, phone-use, call-off procedure.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First-Day Readiness Checklist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Confirmed and Unconfirmed Items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7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Reporting location, PPE, supervisor contact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Still unconfirmed: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Exact timekeeping app to use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Text supervisor this week to confirm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your own checklist for an upcoming or hypothetical first day.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21/36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First-Day Readiness Checklist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7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8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9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Confirming details early prevents first-day stress.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1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An unconfirmed item is a prompt to ask, not worry.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4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5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detail do people most often forget to confirm?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Send one question to confirm before your next start date.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3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1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6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Career Opportunity Tracker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Untracked Opportunities Quietly Disappear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Job searches often involve several applications simultaneously.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Without tracking, deadlines and follow-ups get missed.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simple tracker keeps every opportunity visible.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your own career opportunity tracker.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23/36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Career Opportunity Tracker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One Row Per Opportunity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Identify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Employer/program and position applied for.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Track Dates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Deadline, date applied, follow-up date.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Current status and next action.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Career Opportunity Tracker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Tracker Entries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Opportunity A: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Applied, follow-up in 5 days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Opportunity B: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Interview scheduled, confirm attire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Opportunity C: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Deadline passed, mark closed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Start your own tracker with real opportunities in progress.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25/36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8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Career Opportunity Tracker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tracker prevents opportunities from being forgotten.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Every row needs a next action, not just a status.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happens to untracked opportunities?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Add one real opportunity to your tracker today.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1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7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12-Month Career Advancement Plan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Where Will You Be in 12 Months?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career goal without milestones rarely gets reached.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Breaking a year into checkpoints makes progress visible.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Evidence of progress matters more than staying busy.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your own 12-month advancement plan.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27/36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12-Month Career Advancement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Milestones, Skills, Credentials, Evidence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Milestones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30-day, 90-day, 6-month, 12-month.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Needs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Skills, credentials, contacts, barriers.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Evidence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proves you're really progressing.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12-Month Career Advancement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Apprentice to Advancing Electrician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30-day: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OSHA 10 certification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90-day: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Request feedback from lead electrician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6-month/12-month: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Pass evaluation; on track for advancement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12-month plan using your Lesson 1 pathway map.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29/36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8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12-Month Career Advancement Plan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Milestones turn a big goal into manageable steps.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Real evidence of progress beats busyness alone.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9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would count as real evidence for you?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Set your 30-day milestone before next session.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30/36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1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8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Move the Career Forward (Capstone)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Time to Take One Real Career Action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You've mapped, verified, targeted, prepared, and planned.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Now: take one concrete step toward your career goal.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2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Momentum comes from action, not just planning.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2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commit to one action within 48 hours.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31/36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8: Move the Career Forward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Act, Connect, Prove, Plan Next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Choose an action tied to your career goal.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Connect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Explain which goal it directly supports.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Gather evidence; record result and next action.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6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32/36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8: Move the Career Forward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Completing an OSHA 10 Module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Finished module 1 of OSHA 10 course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Goal supported: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30-day milestone from advancement plan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Next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module 2 within one week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commitment for the next 48 hours.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33/36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8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Move the Career Forward (Capstone)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Getting hired is a milestone, not the finish line.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career is built through repeated, planned action.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9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the difference between a job and a career?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your very next career action.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34/36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You Built in Module 5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6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07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08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9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career pathway map from entry to long-term goals.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0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1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method to verify opportunities and target your résumé.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2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3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Five ready-to-use interview stories and first-day readiness.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4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5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tracker and a full 12-month advancement plan.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6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7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8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9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0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1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2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35/36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Shape 0"/>
          <p:cNvSpPr/>
          <p:nvPr/>
        </p:nvSpPr>
        <p:spPr>
          <a:xfrm>
            <a:off x="640080" y="594360"/>
            <a:ext cx="914040" cy="91404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24" name="Image 0" descr="preencoded.png"/>
          <p:cNvPicPr/>
          <p:nvPr/>
        </p:nvPicPr>
        <p:blipFill>
          <a:blip r:embed="rId1"/>
          <a:stretch/>
        </p:blipFill>
        <p:spPr>
          <a:xfrm>
            <a:off x="868680" y="8229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5" name="Text 1"/>
          <p:cNvSpPr/>
          <p:nvPr/>
        </p:nvSpPr>
        <p:spPr>
          <a:xfrm>
            <a:off x="1828800" y="685800"/>
            <a:ext cx="9692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Next: Digital Workplace Skills &amp; Documentation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6" name="Image 1" descr="preencoded.png"/>
          <p:cNvPicPr/>
          <p:nvPr/>
        </p:nvPicPr>
        <p:blipFill>
          <a:blip r:embed="rId2"/>
          <a:stretch/>
        </p:blipFill>
        <p:spPr>
          <a:xfrm>
            <a:off x="1828800" y="190188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7" name="Text 2"/>
          <p:cNvSpPr/>
          <p:nvPr/>
        </p:nvSpPr>
        <p:spPr>
          <a:xfrm>
            <a:off x="2103120" y="187452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Technology is part of the job, even in the trades.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8" name="Image 2" descr="preencoded.png"/>
          <p:cNvPicPr/>
          <p:nvPr/>
        </p:nvPicPr>
        <p:blipFill>
          <a:blip r:embed="rId3"/>
          <a:stretch/>
        </p:blipFill>
        <p:spPr>
          <a:xfrm>
            <a:off x="1828800" y="25603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9" name="Text 3"/>
          <p:cNvSpPr/>
          <p:nvPr/>
        </p:nvSpPr>
        <p:spPr>
          <a:xfrm>
            <a:off x="2103120" y="253296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You'll practice professional digital communication and documentation.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30" name="Image 3" descr="preencoded.png"/>
          <p:cNvPicPr/>
          <p:nvPr/>
        </p:nvPicPr>
        <p:blipFill>
          <a:blip r:embed="rId4"/>
          <a:stretch/>
        </p:blipFill>
        <p:spPr>
          <a:xfrm>
            <a:off x="1828800" y="321876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1" name="Text 4"/>
          <p:cNvSpPr/>
          <p:nvPr/>
        </p:nvSpPr>
        <p:spPr>
          <a:xfrm>
            <a:off x="2103120" y="319140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Spreadsheets, project trackers, and status reports.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32" name="Image 4" descr="preencoded.png"/>
          <p:cNvPicPr/>
          <p:nvPr/>
        </p:nvPicPr>
        <p:blipFill>
          <a:blip r:embed="rId5"/>
          <a:stretch/>
        </p:blipFill>
        <p:spPr>
          <a:xfrm>
            <a:off x="1828800" y="3877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3" name="Text 5"/>
          <p:cNvSpPr/>
          <p:nvPr/>
        </p:nvSpPr>
        <p:spPr>
          <a:xfrm>
            <a:off x="2103120" y="384948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Same structure: learn, practice, demonstrate, apply.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4" name="Text 6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5" name="Text 7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6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7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8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9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40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5  •  36/36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2026-09-23T09:45:44Z</dcterms:created>
  <dc:creator>Journey Forward</dc:creator>
  <dc:description/>
  <dc:language>en-US</dc:language>
  <cp:lastModifiedBy>Journey Forward</cp:lastModifiedBy>
  <dcterms:modified xsi:type="dcterms:W3CDTF">2026-09-23T09:45:44Z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36</vt:r8>
  </property>
  <property fmtid="{D5CDD505-2E9C-101B-9397-08002B2CF9AE}" pid="3" name="PresentationFormat">
    <vt:lpwstr>On-screen Show (16:9)</vt:lpwstr>
  </property>
  <property fmtid="{D5CDD505-2E9C-101B-9397-08002B2CF9AE}" pid="4" name="Slides">
    <vt:r8>36</vt:r8>
  </property>
</Properties>
</file>